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sldIdLst>
    <p:sldId id="256" r:id="rId2"/>
    <p:sldId id="307" r:id="rId3"/>
    <p:sldId id="289" r:id="rId4"/>
    <p:sldId id="290" r:id="rId5"/>
    <p:sldId id="291" r:id="rId6"/>
    <p:sldId id="294" r:id="rId7"/>
    <p:sldId id="293" r:id="rId8"/>
    <p:sldId id="295" r:id="rId9"/>
    <p:sldId id="297" r:id="rId10"/>
    <p:sldId id="306" r:id="rId11"/>
    <p:sldId id="298" r:id="rId12"/>
    <p:sldId id="300" r:id="rId13"/>
    <p:sldId id="301" r:id="rId14"/>
    <p:sldId id="302" r:id="rId15"/>
    <p:sldId id="311" r:id="rId16"/>
    <p:sldId id="312" r:id="rId17"/>
    <p:sldId id="313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86" r:id="rId31"/>
    <p:sldId id="269" r:id="rId32"/>
    <p:sldId id="270" r:id="rId33"/>
    <p:sldId id="271" r:id="rId34"/>
    <p:sldId id="272" r:id="rId35"/>
    <p:sldId id="274" r:id="rId36"/>
    <p:sldId id="275" r:id="rId37"/>
    <p:sldId id="276" r:id="rId38"/>
    <p:sldId id="277" r:id="rId39"/>
    <p:sldId id="287" r:id="rId40"/>
    <p:sldId id="278" r:id="rId41"/>
    <p:sldId id="279" r:id="rId42"/>
    <p:sldId id="280" r:id="rId43"/>
    <p:sldId id="281" r:id="rId44"/>
    <p:sldId id="282" r:id="rId45"/>
    <p:sldId id="283" r:id="rId46"/>
    <p:sldId id="308" r:id="rId47"/>
    <p:sldId id="309" r:id="rId48"/>
    <p:sldId id="310" r:id="rId49"/>
    <p:sldId id="284" r:id="rId50"/>
    <p:sldId id="285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YandexDisk\ML%20&#1089;&#1090;&#1072;&#1090;&#1100;&#1103;%20&#1056;&#1040;&#1041;&#1054;&#1063;&#1040;&#1071;\&#1056;&#1048;&#1052;&#1057;&#1050;&#1048;&#1049;%20&#1050;&#1051;&#1059;&#1041;\Population%20and%20Economics\&#1053;&#1072;&#1089;&#1077;&#1083;&#1077;&#1085;&#1080;&#1077;%20210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'график население'!$A$2</c:f>
              <c:strCache>
                <c:ptCount val="1"/>
                <c:pt idx="0">
                  <c:v>Russia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'график население'!$B$1:$CB$1</c:f>
              <c:numCache>
                <c:formatCode>General</c:formatCode>
                <c:ptCount val="7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2046</c:v>
                </c:pt>
                <c:pt idx="25">
                  <c:v>2047</c:v>
                </c:pt>
                <c:pt idx="26">
                  <c:v>2048</c:v>
                </c:pt>
                <c:pt idx="27">
                  <c:v>2049</c:v>
                </c:pt>
                <c:pt idx="28">
                  <c:v>2050</c:v>
                </c:pt>
                <c:pt idx="29">
                  <c:v>2051</c:v>
                </c:pt>
                <c:pt idx="30">
                  <c:v>2052</c:v>
                </c:pt>
                <c:pt idx="31">
                  <c:v>2053</c:v>
                </c:pt>
                <c:pt idx="32">
                  <c:v>2054</c:v>
                </c:pt>
                <c:pt idx="33">
                  <c:v>2055</c:v>
                </c:pt>
                <c:pt idx="34">
                  <c:v>2056</c:v>
                </c:pt>
                <c:pt idx="35">
                  <c:v>2057</c:v>
                </c:pt>
                <c:pt idx="36">
                  <c:v>2058</c:v>
                </c:pt>
                <c:pt idx="37">
                  <c:v>2059</c:v>
                </c:pt>
                <c:pt idx="38">
                  <c:v>2060</c:v>
                </c:pt>
                <c:pt idx="39">
                  <c:v>2061</c:v>
                </c:pt>
                <c:pt idx="40">
                  <c:v>2062</c:v>
                </c:pt>
                <c:pt idx="41">
                  <c:v>2063</c:v>
                </c:pt>
                <c:pt idx="42">
                  <c:v>2064</c:v>
                </c:pt>
                <c:pt idx="43">
                  <c:v>2065</c:v>
                </c:pt>
                <c:pt idx="44">
                  <c:v>2066</c:v>
                </c:pt>
                <c:pt idx="45">
                  <c:v>2067</c:v>
                </c:pt>
                <c:pt idx="46">
                  <c:v>2068</c:v>
                </c:pt>
                <c:pt idx="47">
                  <c:v>2069</c:v>
                </c:pt>
                <c:pt idx="48">
                  <c:v>2070</c:v>
                </c:pt>
                <c:pt idx="49">
                  <c:v>2071</c:v>
                </c:pt>
                <c:pt idx="50">
                  <c:v>2072</c:v>
                </c:pt>
                <c:pt idx="51">
                  <c:v>2073</c:v>
                </c:pt>
                <c:pt idx="52">
                  <c:v>2074</c:v>
                </c:pt>
                <c:pt idx="53">
                  <c:v>2075</c:v>
                </c:pt>
                <c:pt idx="54">
                  <c:v>2076</c:v>
                </c:pt>
                <c:pt idx="55">
                  <c:v>2077</c:v>
                </c:pt>
                <c:pt idx="56">
                  <c:v>2078</c:v>
                </c:pt>
                <c:pt idx="57">
                  <c:v>2079</c:v>
                </c:pt>
                <c:pt idx="58">
                  <c:v>2080</c:v>
                </c:pt>
                <c:pt idx="59">
                  <c:v>2081</c:v>
                </c:pt>
                <c:pt idx="60">
                  <c:v>2082</c:v>
                </c:pt>
                <c:pt idx="61">
                  <c:v>2083</c:v>
                </c:pt>
                <c:pt idx="62">
                  <c:v>2084</c:v>
                </c:pt>
                <c:pt idx="63">
                  <c:v>2085</c:v>
                </c:pt>
                <c:pt idx="64">
                  <c:v>2086</c:v>
                </c:pt>
                <c:pt idx="65">
                  <c:v>2087</c:v>
                </c:pt>
                <c:pt idx="66">
                  <c:v>2088</c:v>
                </c:pt>
                <c:pt idx="67">
                  <c:v>2089</c:v>
                </c:pt>
                <c:pt idx="68">
                  <c:v>2090</c:v>
                </c:pt>
                <c:pt idx="69">
                  <c:v>2091</c:v>
                </c:pt>
                <c:pt idx="70">
                  <c:v>2092</c:v>
                </c:pt>
                <c:pt idx="71">
                  <c:v>2093</c:v>
                </c:pt>
                <c:pt idx="72">
                  <c:v>2094</c:v>
                </c:pt>
                <c:pt idx="73">
                  <c:v>2095</c:v>
                </c:pt>
                <c:pt idx="74">
                  <c:v>2096</c:v>
                </c:pt>
                <c:pt idx="75">
                  <c:v>2097</c:v>
                </c:pt>
                <c:pt idx="76">
                  <c:v>2098</c:v>
                </c:pt>
                <c:pt idx="77">
                  <c:v>2099</c:v>
                </c:pt>
                <c:pt idx="78">
                  <c:v>2100</c:v>
                </c:pt>
              </c:numCache>
            </c:numRef>
          </c:xVal>
          <c:yVal>
            <c:numRef>
              <c:f>'график население'!$B$2:$CB$2</c:f>
              <c:numCache>
                <c:formatCode>#\ ###\ ###\ ##0;\-#\ ###\ ###\ ##0;0</c:formatCode>
                <c:ptCount val="79"/>
                <c:pt idx="0">
                  <c:v>144732.516</c:v>
                </c:pt>
                <c:pt idx="1">
                  <c:v>144694.11199999999</c:v>
                </c:pt>
                <c:pt idx="2">
                  <c:v>144194.606</c:v>
                </c:pt>
                <c:pt idx="3">
                  <c:v>143719.55100000001</c:v>
                </c:pt>
                <c:pt idx="4">
                  <c:v>143268.86900000001</c:v>
                </c:pt>
                <c:pt idx="5">
                  <c:v>142861.95800000001</c:v>
                </c:pt>
                <c:pt idx="6">
                  <c:v>142463.19099999999</c:v>
                </c:pt>
                <c:pt idx="7">
                  <c:v>142063.17000000001</c:v>
                </c:pt>
                <c:pt idx="8">
                  <c:v>141646.71100000001</c:v>
                </c:pt>
                <c:pt idx="9">
                  <c:v>141218.77100000001</c:v>
                </c:pt>
                <c:pt idx="10">
                  <c:v>140781.31099999999</c:v>
                </c:pt>
                <c:pt idx="11">
                  <c:v>140337.79999999999</c:v>
                </c:pt>
                <c:pt idx="12">
                  <c:v>139893.53200000001</c:v>
                </c:pt>
                <c:pt idx="13">
                  <c:v>139448.345</c:v>
                </c:pt>
                <c:pt idx="14">
                  <c:v>139007.62899999999</c:v>
                </c:pt>
                <c:pt idx="15">
                  <c:v>138573.894</c:v>
                </c:pt>
                <c:pt idx="16">
                  <c:v>138147.451</c:v>
                </c:pt>
                <c:pt idx="17">
                  <c:v>137729.565</c:v>
                </c:pt>
                <c:pt idx="18">
                  <c:v>137314.03700000001</c:v>
                </c:pt>
                <c:pt idx="19">
                  <c:v>136907.94500000001</c:v>
                </c:pt>
                <c:pt idx="20">
                  <c:v>136510.872</c:v>
                </c:pt>
                <c:pt idx="21">
                  <c:v>136124.72700000001</c:v>
                </c:pt>
                <c:pt idx="22">
                  <c:v>135745.516</c:v>
                </c:pt>
                <c:pt idx="23">
                  <c:v>135364.285</c:v>
                </c:pt>
                <c:pt idx="24">
                  <c:v>134978.26199999999</c:v>
                </c:pt>
                <c:pt idx="25">
                  <c:v>134588.16200000001</c:v>
                </c:pt>
                <c:pt idx="26">
                  <c:v>134193.552</c:v>
                </c:pt>
                <c:pt idx="27">
                  <c:v>133782.79500000001</c:v>
                </c:pt>
                <c:pt idx="28">
                  <c:v>133353.80100000001</c:v>
                </c:pt>
                <c:pt idx="29">
                  <c:v>132912.269</c:v>
                </c:pt>
                <c:pt idx="30">
                  <c:v>132449.122</c:v>
                </c:pt>
                <c:pt idx="31">
                  <c:v>131968.20699999999</c:v>
                </c:pt>
                <c:pt idx="32">
                  <c:v>131472.81700000001</c:v>
                </c:pt>
                <c:pt idx="33">
                  <c:v>130962.913</c:v>
                </c:pt>
                <c:pt idx="34">
                  <c:v>130437.531</c:v>
                </c:pt>
                <c:pt idx="35">
                  <c:v>129901.359</c:v>
                </c:pt>
                <c:pt idx="36">
                  <c:v>129353.109</c:v>
                </c:pt>
                <c:pt idx="37">
                  <c:v>128799.49</c:v>
                </c:pt>
                <c:pt idx="38">
                  <c:v>128239.607</c:v>
                </c:pt>
                <c:pt idx="39">
                  <c:v>127675.584</c:v>
                </c:pt>
                <c:pt idx="40">
                  <c:v>127111.327</c:v>
                </c:pt>
                <c:pt idx="41">
                  <c:v>126545.84</c:v>
                </c:pt>
                <c:pt idx="42">
                  <c:v>125986.618</c:v>
                </c:pt>
                <c:pt idx="43">
                  <c:v>125429.768</c:v>
                </c:pt>
                <c:pt idx="44">
                  <c:v>124875.186</c:v>
                </c:pt>
                <c:pt idx="45">
                  <c:v>124327.18799999999</c:v>
                </c:pt>
                <c:pt idx="46">
                  <c:v>123786.609</c:v>
                </c:pt>
                <c:pt idx="47">
                  <c:v>123263.484</c:v>
                </c:pt>
                <c:pt idx="48">
                  <c:v>122744.55100000001</c:v>
                </c:pt>
                <c:pt idx="49">
                  <c:v>122235.393</c:v>
                </c:pt>
                <c:pt idx="50">
                  <c:v>121738.859</c:v>
                </c:pt>
                <c:pt idx="51">
                  <c:v>121255.738</c:v>
                </c:pt>
                <c:pt idx="52">
                  <c:v>120784.825</c:v>
                </c:pt>
                <c:pt idx="53">
                  <c:v>120323.85</c:v>
                </c:pt>
                <c:pt idx="54">
                  <c:v>119877.728</c:v>
                </c:pt>
                <c:pt idx="55">
                  <c:v>119443.72900000001</c:v>
                </c:pt>
                <c:pt idx="56">
                  <c:v>119021.557</c:v>
                </c:pt>
                <c:pt idx="57">
                  <c:v>118614.442</c:v>
                </c:pt>
                <c:pt idx="58">
                  <c:v>118219.806</c:v>
                </c:pt>
                <c:pt idx="59">
                  <c:v>117840.951</c:v>
                </c:pt>
                <c:pt idx="60">
                  <c:v>117471.476</c:v>
                </c:pt>
                <c:pt idx="61">
                  <c:v>117112.772</c:v>
                </c:pt>
                <c:pt idx="62">
                  <c:v>116767.291</c:v>
                </c:pt>
                <c:pt idx="63">
                  <c:v>116434.731</c:v>
                </c:pt>
                <c:pt idx="64">
                  <c:v>116113.731</c:v>
                </c:pt>
                <c:pt idx="65">
                  <c:v>115802.459</c:v>
                </c:pt>
                <c:pt idx="66">
                  <c:v>115502.825</c:v>
                </c:pt>
                <c:pt idx="67">
                  <c:v>115210.54300000001</c:v>
                </c:pt>
                <c:pt idx="68">
                  <c:v>114926.16</c:v>
                </c:pt>
                <c:pt idx="69">
                  <c:v>114644.986</c:v>
                </c:pt>
                <c:pt idx="70">
                  <c:v>114371.61199999999</c:v>
                </c:pt>
                <c:pt idx="71">
                  <c:v>114103.378</c:v>
                </c:pt>
                <c:pt idx="72">
                  <c:v>113834.658</c:v>
                </c:pt>
                <c:pt idx="73">
                  <c:v>113565.064</c:v>
                </c:pt>
                <c:pt idx="74">
                  <c:v>113294.91499999999</c:v>
                </c:pt>
                <c:pt idx="75">
                  <c:v>113021.83</c:v>
                </c:pt>
                <c:pt idx="76">
                  <c:v>112749.59699999999</c:v>
                </c:pt>
                <c:pt idx="77">
                  <c:v>112475.98</c:v>
                </c:pt>
                <c:pt idx="78">
                  <c:v>112203.879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036-4E96-8D1E-2E6DDBD28F49}"/>
            </c:ext>
          </c:extLst>
        </c:ser>
        <c:ser>
          <c:idx val="1"/>
          <c:order val="1"/>
          <c:tx>
            <c:strRef>
              <c:f>'график население'!$A$3</c:f>
              <c:strCache>
                <c:ptCount val="1"/>
                <c:pt idx="0">
                  <c:v>Tanzania 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xVal>
            <c:numRef>
              <c:f>'график население'!$B$1:$CB$1</c:f>
              <c:numCache>
                <c:formatCode>General</c:formatCode>
                <c:ptCount val="7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2046</c:v>
                </c:pt>
                <c:pt idx="25">
                  <c:v>2047</c:v>
                </c:pt>
                <c:pt idx="26">
                  <c:v>2048</c:v>
                </c:pt>
                <c:pt idx="27">
                  <c:v>2049</c:v>
                </c:pt>
                <c:pt idx="28">
                  <c:v>2050</c:v>
                </c:pt>
                <c:pt idx="29">
                  <c:v>2051</c:v>
                </c:pt>
                <c:pt idx="30">
                  <c:v>2052</c:v>
                </c:pt>
                <c:pt idx="31">
                  <c:v>2053</c:v>
                </c:pt>
                <c:pt idx="32">
                  <c:v>2054</c:v>
                </c:pt>
                <c:pt idx="33">
                  <c:v>2055</c:v>
                </c:pt>
                <c:pt idx="34">
                  <c:v>2056</c:v>
                </c:pt>
                <c:pt idx="35">
                  <c:v>2057</c:v>
                </c:pt>
                <c:pt idx="36">
                  <c:v>2058</c:v>
                </c:pt>
                <c:pt idx="37">
                  <c:v>2059</c:v>
                </c:pt>
                <c:pt idx="38">
                  <c:v>2060</c:v>
                </c:pt>
                <c:pt idx="39">
                  <c:v>2061</c:v>
                </c:pt>
                <c:pt idx="40">
                  <c:v>2062</c:v>
                </c:pt>
                <c:pt idx="41">
                  <c:v>2063</c:v>
                </c:pt>
                <c:pt idx="42">
                  <c:v>2064</c:v>
                </c:pt>
                <c:pt idx="43">
                  <c:v>2065</c:v>
                </c:pt>
                <c:pt idx="44">
                  <c:v>2066</c:v>
                </c:pt>
                <c:pt idx="45">
                  <c:v>2067</c:v>
                </c:pt>
                <c:pt idx="46">
                  <c:v>2068</c:v>
                </c:pt>
                <c:pt idx="47">
                  <c:v>2069</c:v>
                </c:pt>
                <c:pt idx="48">
                  <c:v>2070</c:v>
                </c:pt>
                <c:pt idx="49">
                  <c:v>2071</c:v>
                </c:pt>
                <c:pt idx="50">
                  <c:v>2072</c:v>
                </c:pt>
                <c:pt idx="51">
                  <c:v>2073</c:v>
                </c:pt>
                <c:pt idx="52">
                  <c:v>2074</c:v>
                </c:pt>
                <c:pt idx="53">
                  <c:v>2075</c:v>
                </c:pt>
                <c:pt idx="54">
                  <c:v>2076</c:v>
                </c:pt>
                <c:pt idx="55">
                  <c:v>2077</c:v>
                </c:pt>
                <c:pt idx="56">
                  <c:v>2078</c:v>
                </c:pt>
                <c:pt idx="57">
                  <c:v>2079</c:v>
                </c:pt>
                <c:pt idx="58">
                  <c:v>2080</c:v>
                </c:pt>
                <c:pt idx="59">
                  <c:v>2081</c:v>
                </c:pt>
                <c:pt idx="60">
                  <c:v>2082</c:v>
                </c:pt>
                <c:pt idx="61">
                  <c:v>2083</c:v>
                </c:pt>
                <c:pt idx="62">
                  <c:v>2084</c:v>
                </c:pt>
                <c:pt idx="63">
                  <c:v>2085</c:v>
                </c:pt>
                <c:pt idx="64">
                  <c:v>2086</c:v>
                </c:pt>
                <c:pt idx="65">
                  <c:v>2087</c:v>
                </c:pt>
                <c:pt idx="66">
                  <c:v>2088</c:v>
                </c:pt>
                <c:pt idx="67">
                  <c:v>2089</c:v>
                </c:pt>
                <c:pt idx="68">
                  <c:v>2090</c:v>
                </c:pt>
                <c:pt idx="69">
                  <c:v>2091</c:v>
                </c:pt>
                <c:pt idx="70">
                  <c:v>2092</c:v>
                </c:pt>
                <c:pt idx="71">
                  <c:v>2093</c:v>
                </c:pt>
                <c:pt idx="72">
                  <c:v>2094</c:v>
                </c:pt>
                <c:pt idx="73">
                  <c:v>2095</c:v>
                </c:pt>
                <c:pt idx="74">
                  <c:v>2096</c:v>
                </c:pt>
                <c:pt idx="75">
                  <c:v>2097</c:v>
                </c:pt>
                <c:pt idx="76">
                  <c:v>2098</c:v>
                </c:pt>
                <c:pt idx="77">
                  <c:v>2099</c:v>
                </c:pt>
                <c:pt idx="78">
                  <c:v>2100</c:v>
                </c:pt>
              </c:numCache>
            </c:numRef>
          </c:xVal>
          <c:yVal>
            <c:numRef>
              <c:f>'график население'!$B$3:$CB$3</c:f>
              <c:numCache>
                <c:formatCode>#\ ###\ ###\ ##0;\-#\ ###\ ###\ ##0;0</c:formatCode>
                <c:ptCount val="79"/>
                <c:pt idx="0">
                  <c:v>64539.597999999998</c:v>
                </c:pt>
                <c:pt idx="1">
                  <c:v>66455.898000000001</c:v>
                </c:pt>
                <c:pt idx="2">
                  <c:v>68420.313999999998</c:v>
                </c:pt>
                <c:pt idx="3">
                  <c:v>70417.831999999995</c:v>
                </c:pt>
                <c:pt idx="4">
                  <c:v>72437.786999999997</c:v>
                </c:pt>
                <c:pt idx="5">
                  <c:v>74487.131999999998</c:v>
                </c:pt>
                <c:pt idx="6">
                  <c:v>76565.475999999995</c:v>
                </c:pt>
                <c:pt idx="7">
                  <c:v>78674.179999999993</c:v>
                </c:pt>
                <c:pt idx="8">
                  <c:v>80805.494999999995</c:v>
                </c:pt>
                <c:pt idx="9">
                  <c:v>82965.112999999998</c:v>
                </c:pt>
                <c:pt idx="10">
                  <c:v>85159.592000000004</c:v>
                </c:pt>
                <c:pt idx="11">
                  <c:v>87382.18</c:v>
                </c:pt>
                <c:pt idx="12">
                  <c:v>89637.494000000006</c:v>
                </c:pt>
                <c:pt idx="13">
                  <c:v>91931.687999999995</c:v>
                </c:pt>
                <c:pt idx="14">
                  <c:v>94245.384000000005</c:v>
                </c:pt>
                <c:pt idx="15">
                  <c:v>96582.599000000002</c:v>
                </c:pt>
                <c:pt idx="16">
                  <c:v>98948.604000000007</c:v>
                </c:pt>
                <c:pt idx="17">
                  <c:v>101334.43</c:v>
                </c:pt>
                <c:pt idx="18">
                  <c:v>103745.51</c:v>
                </c:pt>
                <c:pt idx="19">
                  <c:v>106169.883</c:v>
                </c:pt>
                <c:pt idx="20">
                  <c:v>108606.802</c:v>
                </c:pt>
                <c:pt idx="21">
                  <c:v>111064.803</c:v>
                </c:pt>
                <c:pt idx="22">
                  <c:v>113550.48</c:v>
                </c:pt>
                <c:pt idx="23">
                  <c:v>116039.306</c:v>
                </c:pt>
                <c:pt idx="24">
                  <c:v>118540.621</c:v>
                </c:pt>
                <c:pt idx="25">
                  <c:v>121060.75599999999</c:v>
                </c:pt>
                <c:pt idx="26">
                  <c:v>123578.944</c:v>
                </c:pt>
                <c:pt idx="27">
                  <c:v>126110.17</c:v>
                </c:pt>
                <c:pt idx="28">
                  <c:v>128651.757</c:v>
                </c:pt>
                <c:pt idx="29">
                  <c:v>131211.28400000001</c:v>
                </c:pt>
                <c:pt idx="30">
                  <c:v>133774.35200000001</c:v>
                </c:pt>
                <c:pt idx="31">
                  <c:v>136344.94699999999</c:v>
                </c:pt>
                <c:pt idx="32">
                  <c:v>138935.946</c:v>
                </c:pt>
                <c:pt idx="33">
                  <c:v>141531.93900000001</c:v>
                </c:pt>
                <c:pt idx="34">
                  <c:v>144133.07399999999</c:v>
                </c:pt>
                <c:pt idx="35">
                  <c:v>146723.51800000001</c:v>
                </c:pt>
                <c:pt idx="36">
                  <c:v>149313.807</c:v>
                </c:pt>
                <c:pt idx="37">
                  <c:v>151904.28400000001</c:v>
                </c:pt>
                <c:pt idx="38">
                  <c:v>154504.323</c:v>
                </c:pt>
                <c:pt idx="39">
                  <c:v>157099.49799999999</c:v>
                </c:pt>
                <c:pt idx="40">
                  <c:v>159682.323</c:v>
                </c:pt>
                <c:pt idx="41">
                  <c:v>162259.76</c:v>
                </c:pt>
                <c:pt idx="42">
                  <c:v>164812.83199999999</c:v>
                </c:pt>
                <c:pt idx="43">
                  <c:v>167375.10800000001</c:v>
                </c:pt>
                <c:pt idx="44">
                  <c:v>169915.65900000001</c:v>
                </c:pt>
                <c:pt idx="45">
                  <c:v>172449.2</c:v>
                </c:pt>
                <c:pt idx="46">
                  <c:v>174980.22899999999</c:v>
                </c:pt>
                <c:pt idx="47">
                  <c:v>177504.78400000001</c:v>
                </c:pt>
                <c:pt idx="48">
                  <c:v>180017.02100000001</c:v>
                </c:pt>
                <c:pt idx="49">
                  <c:v>182500.98199999999</c:v>
                </c:pt>
                <c:pt idx="50">
                  <c:v>184966.66500000001</c:v>
                </c:pt>
                <c:pt idx="51">
                  <c:v>187414.736</c:v>
                </c:pt>
                <c:pt idx="52">
                  <c:v>189842.682</c:v>
                </c:pt>
                <c:pt idx="53">
                  <c:v>192233.51500000001</c:v>
                </c:pt>
                <c:pt idx="54">
                  <c:v>194608.84</c:v>
                </c:pt>
                <c:pt idx="55">
                  <c:v>196947.00399999999</c:v>
                </c:pt>
                <c:pt idx="56">
                  <c:v>199283.451</c:v>
                </c:pt>
                <c:pt idx="57">
                  <c:v>201600.897</c:v>
                </c:pt>
                <c:pt idx="58">
                  <c:v>203895.78899999999</c:v>
                </c:pt>
                <c:pt idx="59">
                  <c:v>206179.9</c:v>
                </c:pt>
                <c:pt idx="60">
                  <c:v>208441.535</c:v>
                </c:pt>
                <c:pt idx="61">
                  <c:v>210660.67300000001</c:v>
                </c:pt>
                <c:pt idx="62">
                  <c:v>212874.45199999999</c:v>
                </c:pt>
                <c:pt idx="63">
                  <c:v>215061.712</c:v>
                </c:pt>
                <c:pt idx="64">
                  <c:v>217223.80900000001</c:v>
                </c:pt>
                <c:pt idx="65">
                  <c:v>219350.147</c:v>
                </c:pt>
                <c:pt idx="66">
                  <c:v>221451.03899999999</c:v>
                </c:pt>
                <c:pt idx="67">
                  <c:v>223524.68900000001</c:v>
                </c:pt>
                <c:pt idx="68">
                  <c:v>225553.715</c:v>
                </c:pt>
                <c:pt idx="69">
                  <c:v>227558.774</c:v>
                </c:pt>
                <c:pt idx="70">
                  <c:v>229528.391</c:v>
                </c:pt>
                <c:pt idx="71">
                  <c:v>231472.16099999999</c:v>
                </c:pt>
                <c:pt idx="72">
                  <c:v>233379.193</c:v>
                </c:pt>
                <c:pt idx="73">
                  <c:v>235243.45800000001</c:v>
                </c:pt>
                <c:pt idx="74">
                  <c:v>237069.72899999999</c:v>
                </c:pt>
                <c:pt idx="75">
                  <c:v>238859.147</c:v>
                </c:pt>
                <c:pt idx="76">
                  <c:v>240605.606</c:v>
                </c:pt>
                <c:pt idx="77">
                  <c:v>242316.429</c:v>
                </c:pt>
                <c:pt idx="78">
                  <c:v>243995.16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036-4E96-8D1E-2E6DDBD28F49}"/>
            </c:ext>
          </c:extLst>
        </c:ser>
        <c:ser>
          <c:idx val="2"/>
          <c:order val="2"/>
          <c:tx>
            <c:strRef>
              <c:f>'график население'!$A$4</c:f>
              <c:strCache>
                <c:ptCount val="1"/>
                <c:pt idx="0">
                  <c:v>Ethiopia</c:v>
                </c:pt>
              </c:strCache>
            </c:strRef>
          </c:tx>
          <c:spPr>
            <a:ln w="28575" cap="rnd">
              <a:solidFill>
                <a:srgbClr val="7030A0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'график население'!$B$1:$CB$1</c:f>
              <c:numCache>
                <c:formatCode>General</c:formatCode>
                <c:ptCount val="7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2046</c:v>
                </c:pt>
                <c:pt idx="25">
                  <c:v>2047</c:v>
                </c:pt>
                <c:pt idx="26">
                  <c:v>2048</c:v>
                </c:pt>
                <c:pt idx="27">
                  <c:v>2049</c:v>
                </c:pt>
                <c:pt idx="28">
                  <c:v>2050</c:v>
                </c:pt>
                <c:pt idx="29">
                  <c:v>2051</c:v>
                </c:pt>
                <c:pt idx="30">
                  <c:v>2052</c:v>
                </c:pt>
                <c:pt idx="31">
                  <c:v>2053</c:v>
                </c:pt>
                <c:pt idx="32">
                  <c:v>2054</c:v>
                </c:pt>
                <c:pt idx="33">
                  <c:v>2055</c:v>
                </c:pt>
                <c:pt idx="34">
                  <c:v>2056</c:v>
                </c:pt>
                <c:pt idx="35">
                  <c:v>2057</c:v>
                </c:pt>
                <c:pt idx="36">
                  <c:v>2058</c:v>
                </c:pt>
                <c:pt idx="37">
                  <c:v>2059</c:v>
                </c:pt>
                <c:pt idx="38">
                  <c:v>2060</c:v>
                </c:pt>
                <c:pt idx="39">
                  <c:v>2061</c:v>
                </c:pt>
                <c:pt idx="40">
                  <c:v>2062</c:v>
                </c:pt>
                <c:pt idx="41">
                  <c:v>2063</c:v>
                </c:pt>
                <c:pt idx="42">
                  <c:v>2064</c:v>
                </c:pt>
                <c:pt idx="43">
                  <c:v>2065</c:v>
                </c:pt>
                <c:pt idx="44">
                  <c:v>2066</c:v>
                </c:pt>
                <c:pt idx="45">
                  <c:v>2067</c:v>
                </c:pt>
                <c:pt idx="46">
                  <c:v>2068</c:v>
                </c:pt>
                <c:pt idx="47">
                  <c:v>2069</c:v>
                </c:pt>
                <c:pt idx="48">
                  <c:v>2070</c:v>
                </c:pt>
                <c:pt idx="49">
                  <c:v>2071</c:v>
                </c:pt>
                <c:pt idx="50">
                  <c:v>2072</c:v>
                </c:pt>
                <c:pt idx="51">
                  <c:v>2073</c:v>
                </c:pt>
                <c:pt idx="52">
                  <c:v>2074</c:v>
                </c:pt>
                <c:pt idx="53">
                  <c:v>2075</c:v>
                </c:pt>
                <c:pt idx="54">
                  <c:v>2076</c:v>
                </c:pt>
                <c:pt idx="55">
                  <c:v>2077</c:v>
                </c:pt>
                <c:pt idx="56">
                  <c:v>2078</c:v>
                </c:pt>
                <c:pt idx="57">
                  <c:v>2079</c:v>
                </c:pt>
                <c:pt idx="58">
                  <c:v>2080</c:v>
                </c:pt>
                <c:pt idx="59">
                  <c:v>2081</c:v>
                </c:pt>
                <c:pt idx="60">
                  <c:v>2082</c:v>
                </c:pt>
                <c:pt idx="61">
                  <c:v>2083</c:v>
                </c:pt>
                <c:pt idx="62">
                  <c:v>2084</c:v>
                </c:pt>
                <c:pt idx="63">
                  <c:v>2085</c:v>
                </c:pt>
                <c:pt idx="64">
                  <c:v>2086</c:v>
                </c:pt>
                <c:pt idx="65">
                  <c:v>2087</c:v>
                </c:pt>
                <c:pt idx="66">
                  <c:v>2088</c:v>
                </c:pt>
                <c:pt idx="67">
                  <c:v>2089</c:v>
                </c:pt>
                <c:pt idx="68">
                  <c:v>2090</c:v>
                </c:pt>
                <c:pt idx="69">
                  <c:v>2091</c:v>
                </c:pt>
                <c:pt idx="70">
                  <c:v>2092</c:v>
                </c:pt>
                <c:pt idx="71">
                  <c:v>2093</c:v>
                </c:pt>
                <c:pt idx="72">
                  <c:v>2094</c:v>
                </c:pt>
                <c:pt idx="73">
                  <c:v>2095</c:v>
                </c:pt>
                <c:pt idx="74">
                  <c:v>2096</c:v>
                </c:pt>
                <c:pt idx="75">
                  <c:v>2097</c:v>
                </c:pt>
                <c:pt idx="76">
                  <c:v>2098</c:v>
                </c:pt>
                <c:pt idx="77">
                  <c:v>2099</c:v>
                </c:pt>
                <c:pt idx="78">
                  <c:v>2100</c:v>
                </c:pt>
              </c:numCache>
            </c:numRef>
          </c:xVal>
          <c:yVal>
            <c:numRef>
              <c:f>'график население'!$B$4:$CB$4</c:f>
              <c:numCache>
                <c:formatCode>#\ ###\ ###\ ##0;\-#\ ###\ ###\ ##0;0</c:formatCode>
                <c:ptCount val="79"/>
                <c:pt idx="0">
                  <c:v>121822.59</c:v>
                </c:pt>
                <c:pt idx="1">
                  <c:v>124937.25900000001</c:v>
                </c:pt>
                <c:pt idx="2">
                  <c:v>128116.861</c:v>
                </c:pt>
                <c:pt idx="3">
                  <c:v>131322.576</c:v>
                </c:pt>
                <c:pt idx="4">
                  <c:v>134554.53400000001</c:v>
                </c:pt>
                <c:pt idx="5">
                  <c:v>137805.74799999999</c:v>
                </c:pt>
                <c:pt idx="6">
                  <c:v>141073.74100000001</c:v>
                </c:pt>
                <c:pt idx="7">
                  <c:v>144357.98699999999</c:v>
                </c:pt>
                <c:pt idx="8">
                  <c:v>147649.90100000001</c:v>
                </c:pt>
                <c:pt idx="9">
                  <c:v>150942.85500000001</c:v>
                </c:pt>
                <c:pt idx="10">
                  <c:v>154227.18700000001</c:v>
                </c:pt>
                <c:pt idx="11">
                  <c:v>157522.079</c:v>
                </c:pt>
                <c:pt idx="12">
                  <c:v>160798.43799999999</c:v>
                </c:pt>
                <c:pt idx="13">
                  <c:v>164079.19200000001</c:v>
                </c:pt>
                <c:pt idx="14">
                  <c:v>167351.79199999999</c:v>
                </c:pt>
                <c:pt idx="15">
                  <c:v>170621.02799999999</c:v>
                </c:pt>
                <c:pt idx="16">
                  <c:v>173884.179</c:v>
                </c:pt>
                <c:pt idx="17">
                  <c:v>177144.163</c:v>
                </c:pt>
                <c:pt idx="18">
                  <c:v>180415.09099999999</c:v>
                </c:pt>
                <c:pt idx="19">
                  <c:v>183690.06700000001</c:v>
                </c:pt>
                <c:pt idx="20">
                  <c:v>186975.321</c:v>
                </c:pt>
                <c:pt idx="21">
                  <c:v>190251.829</c:v>
                </c:pt>
                <c:pt idx="22">
                  <c:v>193553.68400000001</c:v>
                </c:pt>
                <c:pt idx="23">
                  <c:v>196839.709</c:v>
                </c:pt>
                <c:pt idx="24">
                  <c:v>200131.58799999999</c:v>
                </c:pt>
                <c:pt idx="25">
                  <c:v>203398.152</c:v>
                </c:pt>
                <c:pt idx="26">
                  <c:v>206669.59899999999</c:v>
                </c:pt>
                <c:pt idx="27">
                  <c:v>209924.86499999999</c:v>
                </c:pt>
                <c:pt idx="28">
                  <c:v>213190.071</c:v>
                </c:pt>
                <c:pt idx="29">
                  <c:v>216434.54699999999</c:v>
                </c:pt>
                <c:pt idx="30">
                  <c:v>219657.76800000001</c:v>
                </c:pt>
                <c:pt idx="31">
                  <c:v>222874.54</c:v>
                </c:pt>
                <c:pt idx="32">
                  <c:v>226070.413</c:v>
                </c:pt>
                <c:pt idx="33">
                  <c:v>229236.40400000001</c:v>
                </c:pt>
                <c:pt idx="34">
                  <c:v>232364.147</c:v>
                </c:pt>
                <c:pt idx="35">
                  <c:v>235442.53</c:v>
                </c:pt>
                <c:pt idx="36">
                  <c:v>238493.24600000001</c:v>
                </c:pt>
                <c:pt idx="37">
                  <c:v>241512.61900000001</c:v>
                </c:pt>
                <c:pt idx="38">
                  <c:v>244468.886</c:v>
                </c:pt>
                <c:pt idx="39">
                  <c:v>247370.18100000001</c:v>
                </c:pt>
                <c:pt idx="40">
                  <c:v>250244.82</c:v>
                </c:pt>
                <c:pt idx="41">
                  <c:v>253089.23699999999</c:v>
                </c:pt>
                <c:pt idx="42">
                  <c:v>255877.13699999999</c:v>
                </c:pt>
                <c:pt idx="43">
                  <c:v>258619.514</c:v>
                </c:pt>
                <c:pt idx="44">
                  <c:v>261310.43299999999</c:v>
                </c:pt>
                <c:pt idx="45">
                  <c:v>263960.96799999999</c:v>
                </c:pt>
                <c:pt idx="46">
                  <c:v>266557.65399999998</c:v>
                </c:pt>
                <c:pt idx="47">
                  <c:v>269094.89399999997</c:v>
                </c:pt>
                <c:pt idx="48">
                  <c:v>271605.11599999998</c:v>
                </c:pt>
                <c:pt idx="49">
                  <c:v>274078.63199999998</c:v>
                </c:pt>
                <c:pt idx="50">
                  <c:v>276501.31599999999</c:v>
                </c:pt>
                <c:pt idx="51">
                  <c:v>278863.94500000001</c:v>
                </c:pt>
                <c:pt idx="52">
                  <c:v>281163.717</c:v>
                </c:pt>
                <c:pt idx="53">
                  <c:v>283418.22700000001</c:v>
                </c:pt>
                <c:pt idx="54">
                  <c:v>285633.19199999998</c:v>
                </c:pt>
                <c:pt idx="55">
                  <c:v>287798.17700000003</c:v>
                </c:pt>
                <c:pt idx="56">
                  <c:v>289906.08299999998</c:v>
                </c:pt>
                <c:pt idx="57">
                  <c:v>291967.739</c:v>
                </c:pt>
                <c:pt idx="58">
                  <c:v>293982.71500000003</c:v>
                </c:pt>
                <c:pt idx="59">
                  <c:v>295938.196</c:v>
                </c:pt>
                <c:pt idx="60">
                  <c:v>297845.04499999998</c:v>
                </c:pt>
                <c:pt idx="61">
                  <c:v>299709.571</c:v>
                </c:pt>
                <c:pt idx="62">
                  <c:v>301521.06099999999</c:v>
                </c:pt>
                <c:pt idx="63">
                  <c:v>303277.22600000002</c:v>
                </c:pt>
                <c:pt idx="64">
                  <c:v>304976.58799999999</c:v>
                </c:pt>
                <c:pt idx="65">
                  <c:v>306631.29599999997</c:v>
                </c:pt>
                <c:pt idx="66">
                  <c:v>308220.41200000001</c:v>
                </c:pt>
                <c:pt idx="67">
                  <c:v>309757.951</c:v>
                </c:pt>
                <c:pt idx="68">
                  <c:v>311242.94500000001</c:v>
                </c:pt>
                <c:pt idx="69">
                  <c:v>312673.342</c:v>
                </c:pt>
                <c:pt idx="70">
                  <c:v>314053.92599999998</c:v>
                </c:pt>
                <c:pt idx="71">
                  <c:v>315404.99900000001</c:v>
                </c:pt>
                <c:pt idx="72">
                  <c:v>316694.34299999999</c:v>
                </c:pt>
                <c:pt idx="73">
                  <c:v>317931.82799999998</c:v>
                </c:pt>
                <c:pt idx="74">
                  <c:v>319107.40399999998</c:v>
                </c:pt>
                <c:pt idx="75">
                  <c:v>320225.57699999999</c:v>
                </c:pt>
                <c:pt idx="76">
                  <c:v>321294.59899999999</c:v>
                </c:pt>
                <c:pt idx="77">
                  <c:v>322316.158</c:v>
                </c:pt>
                <c:pt idx="78">
                  <c:v>323282.946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036-4E96-8D1E-2E6DDBD28F49}"/>
            </c:ext>
          </c:extLst>
        </c:ser>
        <c:ser>
          <c:idx val="3"/>
          <c:order val="3"/>
          <c:tx>
            <c:strRef>
              <c:f>'график население'!$A$5</c:f>
              <c:strCache>
                <c:ptCount val="1"/>
                <c:pt idx="0">
                  <c:v>Nigeria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'график население'!$B$1:$CB$1</c:f>
              <c:numCache>
                <c:formatCode>General</c:formatCode>
                <c:ptCount val="7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2046</c:v>
                </c:pt>
                <c:pt idx="25">
                  <c:v>2047</c:v>
                </c:pt>
                <c:pt idx="26">
                  <c:v>2048</c:v>
                </c:pt>
                <c:pt idx="27">
                  <c:v>2049</c:v>
                </c:pt>
                <c:pt idx="28">
                  <c:v>2050</c:v>
                </c:pt>
                <c:pt idx="29">
                  <c:v>2051</c:v>
                </c:pt>
                <c:pt idx="30">
                  <c:v>2052</c:v>
                </c:pt>
                <c:pt idx="31">
                  <c:v>2053</c:v>
                </c:pt>
                <c:pt idx="32">
                  <c:v>2054</c:v>
                </c:pt>
                <c:pt idx="33">
                  <c:v>2055</c:v>
                </c:pt>
                <c:pt idx="34">
                  <c:v>2056</c:v>
                </c:pt>
                <c:pt idx="35">
                  <c:v>2057</c:v>
                </c:pt>
                <c:pt idx="36">
                  <c:v>2058</c:v>
                </c:pt>
                <c:pt idx="37">
                  <c:v>2059</c:v>
                </c:pt>
                <c:pt idx="38">
                  <c:v>2060</c:v>
                </c:pt>
                <c:pt idx="39">
                  <c:v>2061</c:v>
                </c:pt>
                <c:pt idx="40">
                  <c:v>2062</c:v>
                </c:pt>
                <c:pt idx="41">
                  <c:v>2063</c:v>
                </c:pt>
                <c:pt idx="42">
                  <c:v>2064</c:v>
                </c:pt>
                <c:pt idx="43">
                  <c:v>2065</c:v>
                </c:pt>
                <c:pt idx="44">
                  <c:v>2066</c:v>
                </c:pt>
                <c:pt idx="45">
                  <c:v>2067</c:v>
                </c:pt>
                <c:pt idx="46">
                  <c:v>2068</c:v>
                </c:pt>
                <c:pt idx="47">
                  <c:v>2069</c:v>
                </c:pt>
                <c:pt idx="48">
                  <c:v>2070</c:v>
                </c:pt>
                <c:pt idx="49">
                  <c:v>2071</c:v>
                </c:pt>
                <c:pt idx="50">
                  <c:v>2072</c:v>
                </c:pt>
                <c:pt idx="51">
                  <c:v>2073</c:v>
                </c:pt>
                <c:pt idx="52">
                  <c:v>2074</c:v>
                </c:pt>
                <c:pt idx="53">
                  <c:v>2075</c:v>
                </c:pt>
                <c:pt idx="54">
                  <c:v>2076</c:v>
                </c:pt>
                <c:pt idx="55">
                  <c:v>2077</c:v>
                </c:pt>
                <c:pt idx="56">
                  <c:v>2078</c:v>
                </c:pt>
                <c:pt idx="57">
                  <c:v>2079</c:v>
                </c:pt>
                <c:pt idx="58">
                  <c:v>2080</c:v>
                </c:pt>
                <c:pt idx="59">
                  <c:v>2081</c:v>
                </c:pt>
                <c:pt idx="60">
                  <c:v>2082</c:v>
                </c:pt>
                <c:pt idx="61">
                  <c:v>2083</c:v>
                </c:pt>
                <c:pt idx="62">
                  <c:v>2084</c:v>
                </c:pt>
                <c:pt idx="63">
                  <c:v>2085</c:v>
                </c:pt>
                <c:pt idx="64">
                  <c:v>2086</c:v>
                </c:pt>
                <c:pt idx="65">
                  <c:v>2087</c:v>
                </c:pt>
                <c:pt idx="66">
                  <c:v>2088</c:v>
                </c:pt>
                <c:pt idx="67">
                  <c:v>2089</c:v>
                </c:pt>
                <c:pt idx="68">
                  <c:v>2090</c:v>
                </c:pt>
                <c:pt idx="69">
                  <c:v>2091</c:v>
                </c:pt>
                <c:pt idx="70">
                  <c:v>2092</c:v>
                </c:pt>
                <c:pt idx="71">
                  <c:v>2093</c:v>
                </c:pt>
                <c:pt idx="72">
                  <c:v>2094</c:v>
                </c:pt>
                <c:pt idx="73">
                  <c:v>2095</c:v>
                </c:pt>
                <c:pt idx="74">
                  <c:v>2096</c:v>
                </c:pt>
                <c:pt idx="75">
                  <c:v>2097</c:v>
                </c:pt>
                <c:pt idx="76">
                  <c:v>2098</c:v>
                </c:pt>
                <c:pt idx="77">
                  <c:v>2099</c:v>
                </c:pt>
                <c:pt idx="78">
                  <c:v>2100</c:v>
                </c:pt>
              </c:numCache>
            </c:numRef>
          </c:xVal>
          <c:yVal>
            <c:numRef>
              <c:f>'график население'!$B$5:$CB$5</c:f>
              <c:numCache>
                <c:formatCode>#\ ###\ ###\ ##0;\-#\ ###\ ###\ ##0;0</c:formatCode>
                <c:ptCount val="79"/>
                <c:pt idx="0">
                  <c:v>215928.43100000001</c:v>
                </c:pt>
                <c:pt idx="1">
                  <c:v>221153.992</c:v>
                </c:pt>
                <c:pt idx="2">
                  <c:v>226455.272</c:v>
                </c:pt>
                <c:pt idx="3">
                  <c:v>231849.16099999999</c:v>
                </c:pt>
                <c:pt idx="4">
                  <c:v>237298.04500000001</c:v>
                </c:pt>
                <c:pt idx="5">
                  <c:v>242810.921</c:v>
                </c:pt>
                <c:pt idx="6">
                  <c:v>248387.402</c:v>
                </c:pt>
                <c:pt idx="7">
                  <c:v>254015.00700000001</c:v>
                </c:pt>
                <c:pt idx="8">
                  <c:v>259717.11600000001</c:v>
                </c:pt>
                <c:pt idx="9">
                  <c:v>265443.73599999998</c:v>
                </c:pt>
                <c:pt idx="10">
                  <c:v>271222.66700000002</c:v>
                </c:pt>
                <c:pt idx="11">
                  <c:v>277016.15999999997</c:v>
                </c:pt>
                <c:pt idx="12">
                  <c:v>282833.967</c:v>
                </c:pt>
                <c:pt idx="13">
                  <c:v>288678.06099999999</c:v>
                </c:pt>
                <c:pt idx="14">
                  <c:v>294505.13500000001</c:v>
                </c:pt>
                <c:pt idx="15">
                  <c:v>300328.19</c:v>
                </c:pt>
                <c:pt idx="16">
                  <c:v>306165.00099999999</c:v>
                </c:pt>
                <c:pt idx="17">
                  <c:v>312029.84700000001</c:v>
                </c:pt>
                <c:pt idx="18">
                  <c:v>317869.98300000001</c:v>
                </c:pt>
                <c:pt idx="19">
                  <c:v>323689.33799999999</c:v>
                </c:pt>
                <c:pt idx="20">
                  <c:v>329509.32</c:v>
                </c:pt>
                <c:pt idx="21">
                  <c:v>335276.81400000001</c:v>
                </c:pt>
                <c:pt idx="22">
                  <c:v>341031.5</c:v>
                </c:pt>
                <c:pt idx="23">
                  <c:v>346773.20899999997</c:v>
                </c:pt>
                <c:pt idx="24">
                  <c:v>352434.19400000002</c:v>
                </c:pt>
                <c:pt idx="25">
                  <c:v>358056.995</c:v>
                </c:pt>
                <c:pt idx="26">
                  <c:v>363650.04599999997</c:v>
                </c:pt>
                <c:pt idx="27">
                  <c:v>369209.06599999999</c:v>
                </c:pt>
                <c:pt idx="28">
                  <c:v>374711.413</c:v>
                </c:pt>
                <c:pt idx="29">
                  <c:v>380208.353</c:v>
                </c:pt>
                <c:pt idx="30">
                  <c:v>385606.05300000001</c:v>
                </c:pt>
                <c:pt idx="31">
                  <c:v>390932.81400000001</c:v>
                </c:pt>
                <c:pt idx="32">
                  <c:v>396173.26400000002</c:v>
                </c:pt>
                <c:pt idx="33">
                  <c:v>401356.96100000001</c:v>
                </c:pt>
                <c:pt idx="34">
                  <c:v>406504.64500000002</c:v>
                </c:pt>
                <c:pt idx="35">
                  <c:v>411610.038</c:v>
                </c:pt>
                <c:pt idx="36">
                  <c:v>416659.36599999998</c:v>
                </c:pt>
                <c:pt idx="37">
                  <c:v>421633.83199999999</c:v>
                </c:pt>
                <c:pt idx="38">
                  <c:v>426524.17200000002</c:v>
                </c:pt>
                <c:pt idx="39">
                  <c:v>431360.61499999999</c:v>
                </c:pt>
                <c:pt idx="40">
                  <c:v>436181.63699999999</c:v>
                </c:pt>
                <c:pt idx="41">
                  <c:v>440990.33799999999</c:v>
                </c:pt>
                <c:pt idx="42">
                  <c:v>445674.37599999999</c:v>
                </c:pt>
                <c:pt idx="43">
                  <c:v>450297.78499999997</c:v>
                </c:pt>
                <c:pt idx="44">
                  <c:v>454797.62599999999</c:v>
                </c:pt>
                <c:pt idx="45">
                  <c:v>459190.78</c:v>
                </c:pt>
                <c:pt idx="46">
                  <c:v>463541.891</c:v>
                </c:pt>
                <c:pt idx="47">
                  <c:v>467788.609</c:v>
                </c:pt>
                <c:pt idx="48">
                  <c:v>471926.42599999998</c:v>
                </c:pt>
                <c:pt idx="49">
                  <c:v>475952.57199999999</c:v>
                </c:pt>
                <c:pt idx="50">
                  <c:v>479871.42700000003</c:v>
                </c:pt>
                <c:pt idx="51">
                  <c:v>483745.05699999997</c:v>
                </c:pt>
                <c:pt idx="52">
                  <c:v>487514.08500000002</c:v>
                </c:pt>
                <c:pt idx="53">
                  <c:v>491186.59600000002</c:v>
                </c:pt>
                <c:pt idx="54">
                  <c:v>494710.69500000001</c:v>
                </c:pt>
                <c:pt idx="55">
                  <c:v>498138.864</c:v>
                </c:pt>
                <c:pt idx="56">
                  <c:v>501449.93400000001</c:v>
                </c:pt>
                <c:pt idx="57">
                  <c:v>504638.50599999999</c:v>
                </c:pt>
                <c:pt idx="58">
                  <c:v>507728.272</c:v>
                </c:pt>
                <c:pt idx="59">
                  <c:v>510694.58500000002</c:v>
                </c:pt>
                <c:pt idx="60">
                  <c:v>513560.81699999998</c:v>
                </c:pt>
                <c:pt idx="61">
                  <c:v>516313.27</c:v>
                </c:pt>
                <c:pt idx="62">
                  <c:v>518940.72399999999</c:v>
                </c:pt>
                <c:pt idx="63">
                  <c:v>521481.739</c:v>
                </c:pt>
                <c:pt idx="64">
                  <c:v>523889.15600000002</c:v>
                </c:pt>
                <c:pt idx="65">
                  <c:v>526146.68700000003</c:v>
                </c:pt>
                <c:pt idx="66">
                  <c:v>528306.08400000003</c:v>
                </c:pt>
                <c:pt idx="67">
                  <c:v>530351.39899999998</c:v>
                </c:pt>
                <c:pt idx="68">
                  <c:v>532284.93200000003</c:v>
                </c:pt>
                <c:pt idx="69">
                  <c:v>534099.99100000004</c:v>
                </c:pt>
                <c:pt idx="70">
                  <c:v>535827.84100000001</c:v>
                </c:pt>
                <c:pt idx="71">
                  <c:v>537444.40599999996</c:v>
                </c:pt>
                <c:pt idx="72">
                  <c:v>538934.00199999998</c:v>
                </c:pt>
                <c:pt idx="73">
                  <c:v>540333.58100000001</c:v>
                </c:pt>
                <c:pt idx="74">
                  <c:v>541606.65899999999</c:v>
                </c:pt>
                <c:pt idx="75">
                  <c:v>542798.55000000005</c:v>
                </c:pt>
                <c:pt idx="76">
                  <c:v>543863.39800000004</c:v>
                </c:pt>
                <c:pt idx="77">
                  <c:v>544832.69299999997</c:v>
                </c:pt>
                <c:pt idx="78">
                  <c:v>545705.51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036-4E96-8D1E-2E6DDBD28F49}"/>
            </c:ext>
          </c:extLst>
        </c:ser>
        <c:ser>
          <c:idx val="4"/>
          <c:order val="4"/>
          <c:tx>
            <c:strRef>
              <c:f>'график население'!$A$6</c:f>
              <c:strCache>
                <c:ptCount val="1"/>
                <c:pt idx="0">
                  <c:v>Uganda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'график население'!$B$1:$CB$1</c:f>
              <c:numCache>
                <c:formatCode>General</c:formatCode>
                <c:ptCount val="7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2046</c:v>
                </c:pt>
                <c:pt idx="25">
                  <c:v>2047</c:v>
                </c:pt>
                <c:pt idx="26">
                  <c:v>2048</c:v>
                </c:pt>
                <c:pt idx="27">
                  <c:v>2049</c:v>
                </c:pt>
                <c:pt idx="28">
                  <c:v>2050</c:v>
                </c:pt>
                <c:pt idx="29">
                  <c:v>2051</c:v>
                </c:pt>
                <c:pt idx="30">
                  <c:v>2052</c:v>
                </c:pt>
                <c:pt idx="31">
                  <c:v>2053</c:v>
                </c:pt>
                <c:pt idx="32">
                  <c:v>2054</c:v>
                </c:pt>
                <c:pt idx="33">
                  <c:v>2055</c:v>
                </c:pt>
                <c:pt idx="34">
                  <c:v>2056</c:v>
                </c:pt>
                <c:pt idx="35">
                  <c:v>2057</c:v>
                </c:pt>
                <c:pt idx="36">
                  <c:v>2058</c:v>
                </c:pt>
                <c:pt idx="37">
                  <c:v>2059</c:v>
                </c:pt>
                <c:pt idx="38">
                  <c:v>2060</c:v>
                </c:pt>
                <c:pt idx="39">
                  <c:v>2061</c:v>
                </c:pt>
                <c:pt idx="40">
                  <c:v>2062</c:v>
                </c:pt>
                <c:pt idx="41">
                  <c:v>2063</c:v>
                </c:pt>
                <c:pt idx="42">
                  <c:v>2064</c:v>
                </c:pt>
                <c:pt idx="43">
                  <c:v>2065</c:v>
                </c:pt>
                <c:pt idx="44">
                  <c:v>2066</c:v>
                </c:pt>
                <c:pt idx="45">
                  <c:v>2067</c:v>
                </c:pt>
                <c:pt idx="46">
                  <c:v>2068</c:v>
                </c:pt>
                <c:pt idx="47">
                  <c:v>2069</c:v>
                </c:pt>
                <c:pt idx="48">
                  <c:v>2070</c:v>
                </c:pt>
                <c:pt idx="49">
                  <c:v>2071</c:v>
                </c:pt>
                <c:pt idx="50">
                  <c:v>2072</c:v>
                </c:pt>
                <c:pt idx="51">
                  <c:v>2073</c:v>
                </c:pt>
                <c:pt idx="52">
                  <c:v>2074</c:v>
                </c:pt>
                <c:pt idx="53">
                  <c:v>2075</c:v>
                </c:pt>
                <c:pt idx="54">
                  <c:v>2076</c:v>
                </c:pt>
                <c:pt idx="55">
                  <c:v>2077</c:v>
                </c:pt>
                <c:pt idx="56">
                  <c:v>2078</c:v>
                </c:pt>
                <c:pt idx="57">
                  <c:v>2079</c:v>
                </c:pt>
                <c:pt idx="58">
                  <c:v>2080</c:v>
                </c:pt>
                <c:pt idx="59">
                  <c:v>2081</c:v>
                </c:pt>
                <c:pt idx="60">
                  <c:v>2082</c:v>
                </c:pt>
                <c:pt idx="61">
                  <c:v>2083</c:v>
                </c:pt>
                <c:pt idx="62">
                  <c:v>2084</c:v>
                </c:pt>
                <c:pt idx="63">
                  <c:v>2085</c:v>
                </c:pt>
                <c:pt idx="64">
                  <c:v>2086</c:v>
                </c:pt>
                <c:pt idx="65">
                  <c:v>2087</c:v>
                </c:pt>
                <c:pt idx="66">
                  <c:v>2088</c:v>
                </c:pt>
                <c:pt idx="67">
                  <c:v>2089</c:v>
                </c:pt>
                <c:pt idx="68">
                  <c:v>2090</c:v>
                </c:pt>
                <c:pt idx="69">
                  <c:v>2091</c:v>
                </c:pt>
                <c:pt idx="70">
                  <c:v>2092</c:v>
                </c:pt>
                <c:pt idx="71">
                  <c:v>2093</c:v>
                </c:pt>
                <c:pt idx="72">
                  <c:v>2094</c:v>
                </c:pt>
                <c:pt idx="73">
                  <c:v>2095</c:v>
                </c:pt>
                <c:pt idx="74">
                  <c:v>2096</c:v>
                </c:pt>
                <c:pt idx="75">
                  <c:v>2097</c:v>
                </c:pt>
                <c:pt idx="76">
                  <c:v>2098</c:v>
                </c:pt>
                <c:pt idx="77">
                  <c:v>2099</c:v>
                </c:pt>
                <c:pt idx="78">
                  <c:v>2100</c:v>
                </c:pt>
              </c:numCache>
            </c:numRef>
          </c:xVal>
          <c:yVal>
            <c:numRef>
              <c:f>'график население'!$B$6:$CB$6</c:f>
              <c:numCache>
                <c:formatCode>#\ ###\ ###\ ##0;\-#\ ###\ ###\ ##0;0</c:formatCode>
                <c:ptCount val="79"/>
                <c:pt idx="0">
                  <c:v>46584.197</c:v>
                </c:pt>
                <c:pt idx="1">
                  <c:v>47914.972999999998</c:v>
                </c:pt>
                <c:pt idx="2">
                  <c:v>49249.695</c:v>
                </c:pt>
                <c:pt idx="3">
                  <c:v>50598.809000000001</c:v>
                </c:pt>
                <c:pt idx="4">
                  <c:v>51970.533000000003</c:v>
                </c:pt>
                <c:pt idx="5">
                  <c:v>53365.025999999998</c:v>
                </c:pt>
                <c:pt idx="6">
                  <c:v>54783.527000000002</c:v>
                </c:pt>
                <c:pt idx="7">
                  <c:v>56217.561000000002</c:v>
                </c:pt>
                <c:pt idx="8">
                  <c:v>57657.555</c:v>
                </c:pt>
                <c:pt idx="9">
                  <c:v>59102.968000000001</c:v>
                </c:pt>
                <c:pt idx="10">
                  <c:v>60545.313999999998</c:v>
                </c:pt>
                <c:pt idx="11">
                  <c:v>62001.680999999997</c:v>
                </c:pt>
                <c:pt idx="12">
                  <c:v>63455.506999999998</c:v>
                </c:pt>
                <c:pt idx="13">
                  <c:v>64913.614000000001</c:v>
                </c:pt>
                <c:pt idx="14">
                  <c:v>66382.254000000001</c:v>
                </c:pt>
                <c:pt idx="15">
                  <c:v>67850.793999999994</c:v>
                </c:pt>
                <c:pt idx="16">
                  <c:v>69329.452999999994</c:v>
                </c:pt>
                <c:pt idx="17">
                  <c:v>70804.850999999995</c:v>
                </c:pt>
                <c:pt idx="18">
                  <c:v>72277.373999999996</c:v>
                </c:pt>
                <c:pt idx="19">
                  <c:v>73751.963000000003</c:v>
                </c:pt>
                <c:pt idx="20">
                  <c:v>75220.947</c:v>
                </c:pt>
                <c:pt idx="21">
                  <c:v>76687.42</c:v>
                </c:pt>
                <c:pt idx="22">
                  <c:v>78152.055999999997</c:v>
                </c:pt>
                <c:pt idx="23">
                  <c:v>79621.342000000004</c:v>
                </c:pt>
                <c:pt idx="24">
                  <c:v>81088.379000000001</c:v>
                </c:pt>
                <c:pt idx="25">
                  <c:v>82554.648000000001</c:v>
                </c:pt>
                <c:pt idx="26">
                  <c:v>84013.698000000004</c:v>
                </c:pt>
                <c:pt idx="27">
                  <c:v>85464.03</c:v>
                </c:pt>
                <c:pt idx="28">
                  <c:v>86906.876999999993</c:v>
                </c:pt>
                <c:pt idx="29">
                  <c:v>88337.285000000003</c:v>
                </c:pt>
                <c:pt idx="30">
                  <c:v>89752.63</c:v>
                </c:pt>
                <c:pt idx="31">
                  <c:v>91164.790999999997</c:v>
                </c:pt>
                <c:pt idx="32">
                  <c:v>92552.907999999996</c:v>
                </c:pt>
                <c:pt idx="33">
                  <c:v>93927.563999999998</c:v>
                </c:pt>
                <c:pt idx="34">
                  <c:v>95286.472999999998</c:v>
                </c:pt>
                <c:pt idx="35">
                  <c:v>96628.343999999997</c:v>
                </c:pt>
                <c:pt idx="36">
                  <c:v>97965.301000000007</c:v>
                </c:pt>
                <c:pt idx="37">
                  <c:v>99280.02</c:v>
                </c:pt>
                <c:pt idx="38">
                  <c:v>100578.94899999999</c:v>
                </c:pt>
                <c:pt idx="39">
                  <c:v>101847.787</c:v>
                </c:pt>
                <c:pt idx="40">
                  <c:v>103100.35</c:v>
                </c:pt>
                <c:pt idx="41">
                  <c:v>104329.144</c:v>
                </c:pt>
                <c:pt idx="42">
                  <c:v>105531.69</c:v>
                </c:pt>
                <c:pt idx="43">
                  <c:v>106713.499</c:v>
                </c:pt>
                <c:pt idx="44">
                  <c:v>107863.12699999999</c:v>
                </c:pt>
                <c:pt idx="45">
                  <c:v>108991.628</c:v>
                </c:pt>
                <c:pt idx="46">
                  <c:v>110092.181</c:v>
                </c:pt>
                <c:pt idx="47">
                  <c:v>111172.00599999999</c:v>
                </c:pt>
                <c:pt idx="48">
                  <c:v>112231.005</c:v>
                </c:pt>
                <c:pt idx="49">
                  <c:v>113259.049</c:v>
                </c:pt>
                <c:pt idx="50">
                  <c:v>114258.427</c:v>
                </c:pt>
                <c:pt idx="51">
                  <c:v>115224.516</c:v>
                </c:pt>
                <c:pt idx="52">
                  <c:v>116165.601</c:v>
                </c:pt>
                <c:pt idx="53">
                  <c:v>117074.954</c:v>
                </c:pt>
                <c:pt idx="54">
                  <c:v>117968.761</c:v>
                </c:pt>
                <c:pt idx="55">
                  <c:v>118838.55499999999</c:v>
                </c:pt>
                <c:pt idx="56">
                  <c:v>119678.50599999999</c:v>
                </c:pt>
                <c:pt idx="57">
                  <c:v>120496.56</c:v>
                </c:pt>
                <c:pt idx="58">
                  <c:v>121300.8</c:v>
                </c:pt>
                <c:pt idx="59">
                  <c:v>122075.463</c:v>
                </c:pt>
                <c:pt idx="60">
                  <c:v>122828.361</c:v>
                </c:pt>
                <c:pt idx="61">
                  <c:v>123556.238</c:v>
                </c:pt>
                <c:pt idx="62">
                  <c:v>124254.821</c:v>
                </c:pt>
                <c:pt idx="63">
                  <c:v>124936.266</c:v>
                </c:pt>
                <c:pt idx="64">
                  <c:v>125591.387</c:v>
                </c:pt>
                <c:pt idx="65">
                  <c:v>126215.238</c:v>
                </c:pt>
                <c:pt idx="66">
                  <c:v>126812.398</c:v>
                </c:pt>
                <c:pt idx="67">
                  <c:v>127385.789</c:v>
                </c:pt>
                <c:pt idx="68">
                  <c:v>127927.374</c:v>
                </c:pt>
                <c:pt idx="69">
                  <c:v>128446.936</c:v>
                </c:pt>
                <c:pt idx="70">
                  <c:v>128943.201</c:v>
                </c:pt>
                <c:pt idx="71">
                  <c:v>129415.734</c:v>
                </c:pt>
                <c:pt idx="72">
                  <c:v>129850.889</c:v>
                </c:pt>
                <c:pt idx="73">
                  <c:v>130270.649</c:v>
                </c:pt>
                <c:pt idx="74">
                  <c:v>130668.834</c:v>
                </c:pt>
                <c:pt idx="75">
                  <c:v>131034.174</c:v>
                </c:pt>
                <c:pt idx="76">
                  <c:v>131372.073</c:v>
                </c:pt>
                <c:pt idx="77">
                  <c:v>131690.42000000001</c:v>
                </c:pt>
                <c:pt idx="78">
                  <c:v>131988.853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036-4E96-8D1E-2E6DDBD28F49}"/>
            </c:ext>
          </c:extLst>
        </c:ser>
        <c:ser>
          <c:idx val="5"/>
          <c:order val="5"/>
          <c:tx>
            <c:strRef>
              <c:f>'график население'!$A$7</c:f>
              <c:strCache>
                <c:ptCount val="1"/>
                <c:pt idx="0">
                  <c:v>Kenya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'график население'!$B$1:$CB$1</c:f>
              <c:numCache>
                <c:formatCode>General</c:formatCode>
                <c:ptCount val="7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2046</c:v>
                </c:pt>
                <c:pt idx="25">
                  <c:v>2047</c:v>
                </c:pt>
                <c:pt idx="26">
                  <c:v>2048</c:v>
                </c:pt>
                <c:pt idx="27">
                  <c:v>2049</c:v>
                </c:pt>
                <c:pt idx="28">
                  <c:v>2050</c:v>
                </c:pt>
                <c:pt idx="29">
                  <c:v>2051</c:v>
                </c:pt>
                <c:pt idx="30">
                  <c:v>2052</c:v>
                </c:pt>
                <c:pt idx="31">
                  <c:v>2053</c:v>
                </c:pt>
                <c:pt idx="32">
                  <c:v>2054</c:v>
                </c:pt>
                <c:pt idx="33">
                  <c:v>2055</c:v>
                </c:pt>
                <c:pt idx="34">
                  <c:v>2056</c:v>
                </c:pt>
                <c:pt idx="35">
                  <c:v>2057</c:v>
                </c:pt>
                <c:pt idx="36">
                  <c:v>2058</c:v>
                </c:pt>
                <c:pt idx="37">
                  <c:v>2059</c:v>
                </c:pt>
                <c:pt idx="38">
                  <c:v>2060</c:v>
                </c:pt>
                <c:pt idx="39">
                  <c:v>2061</c:v>
                </c:pt>
                <c:pt idx="40">
                  <c:v>2062</c:v>
                </c:pt>
                <c:pt idx="41">
                  <c:v>2063</c:v>
                </c:pt>
                <c:pt idx="42">
                  <c:v>2064</c:v>
                </c:pt>
                <c:pt idx="43">
                  <c:v>2065</c:v>
                </c:pt>
                <c:pt idx="44">
                  <c:v>2066</c:v>
                </c:pt>
                <c:pt idx="45">
                  <c:v>2067</c:v>
                </c:pt>
                <c:pt idx="46">
                  <c:v>2068</c:v>
                </c:pt>
                <c:pt idx="47">
                  <c:v>2069</c:v>
                </c:pt>
                <c:pt idx="48">
                  <c:v>2070</c:v>
                </c:pt>
                <c:pt idx="49">
                  <c:v>2071</c:v>
                </c:pt>
                <c:pt idx="50">
                  <c:v>2072</c:v>
                </c:pt>
                <c:pt idx="51">
                  <c:v>2073</c:v>
                </c:pt>
                <c:pt idx="52">
                  <c:v>2074</c:v>
                </c:pt>
                <c:pt idx="53">
                  <c:v>2075</c:v>
                </c:pt>
                <c:pt idx="54">
                  <c:v>2076</c:v>
                </c:pt>
                <c:pt idx="55">
                  <c:v>2077</c:v>
                </c:pt>
                <c:pt idx="56">
                  <c:v>2078</c:v>
                </c:pt>
                <c:pt idx="57">
                  <c:v>2079</c:v>
                </c:pt>
                <c:pt idx="58">
                  <c:v>2080</c:v>
                </c:pt>
                <c:pt idx="59">
                  <c:v>2081</c:v>
                </c:pt>
                <c:pt idx="60">
                  <c:v>2082</c:v>
                </c:pt>
                <c:pt idx="61">
                  <c:v>2083</c:v>
                </c:pt>
                <c:pt idx="62">
                  <c:v>2084</c:v>
                </c:pt>
                <c:pt idx="63">
                  <c:v>2085</c:v>
                </c:pt>
                <c:pt idx="64">
                  <c:v>2086</c:v>
                </c:pt>
                <c:pt idx="65">
                  <c:v>2087</c:v>
                </c:pt>
                <c:pt idx="66">
                  <c:v>2088</c:v>
                </c:pt>
                <c:pt idx="67">
                  <c:v>2089</c:v>
                </c:pt>
                <c:pt idx="68">
                  <c:v>2090</c:v>
                </c:pt>
                <c:pt idx="69">
                  <c:v>2091</c:v>
                </c:pt>
                <c:pt idx="70">
                  <c:v>2092</c:v>
                </c:pt>
                <c:pt idx="71">
                  <c:v>2093</c:v>
                </c:pt>
                <c:pt idx="72">
                  <c:v>2094</c:v>
                </c:pt>
                <c:pt idx="73">
                  <c:v>2095</c:v>
                </c:pt>
                <c:pt idx="74">
                  <c:v>2096</c:v>
                </c:pt>
                <c:pt idx="75">
                  <c:v>2097</c:v>
                </c:pt>
                <c:pt idx="76">
                  <c:v>2098</c:v>
                </c:pt>
                <c:pt idx="77">
                  <c:v>2099</c:v>
                </c:pt>
                <c:pt idx="78">
                  <c:v>2100</c:v>
                </c:pt>
              </c:numCache>
            </c:numRef>
          </c:xVal>
          <c:yVal>
            <c:numRef>
              <c:f>'график население'!$B$7:$CB$7</c:f>
              <c:numCache>
                <c:formatCode>#\ ###\ ###\ ##0;\-#\ ###\ ###\ ##0;0</c:formatCode>
                <c:ptCount val="79"/>
                <c:pt idx="0">
                  <c:v>53499.879000000001</c:v>
                </c:pt>
                <c:pt idx="1">
                  <c:v>54555.095000000001</c:v>
                </c:pt>
                <c:pt idx="2">
                  <c:v>55646.078000000001</c:v>
                </c:pt>
                <c:pt idx="3">
                  <c:v>56759.982000000004</c:v>
                </c:pt>
                <c:pt idx="4">
                  <c:v>57887.877999999997</c:v>
                </c:pt>
                <c:pt idx="5">
                  <c:v>59026.877999999997</c:v>
                </c:pt>
                <c:pt idx="6">
                  <c:v>60181.983999999997</c:v>
                </c:pt>
                <c:pt idx="7">
                  <c:v>61343.862000000001</c:v>
                </c:pt>
                <c:pt idx="8">
                  <c:v>62515.864999999998</c:v>
                </c:pt>
                <c:pt idx="9">
                  <c:v>63692.017999999996</c:v>
                </c:pt>
                <c:pt idx="10">
                  <c:v>64876.913999999997</c:v>
                </c:pt>
                <c:pt idx="11">
                  <c:v>66063.606</c:v>
                </c:pt>
                <c:pt idx="12">
                  <c:v>67248.282000000007</c:v>
                </c:pt>
                <c:pt idx="13">
                  <c:v>68431.100999999995</c:v>
                </c:pt>
                <c:pt idx="14">
                  <c:v>69606.853000000003</c:v>
                </c:pt>
                <c:pt idx="15">
                  <c:v>70766.036999999997</c:v>
                </c:pt>
                <c:pt idx="16">
                  <c:v>71919.34</c:v>
                </c:pt>
                <c:pt idx="17">
                  <c:v>73067.978000000003</c:v>
                </c:pt>
                <c:pt idx="18">
                  <c:v>74200.850000000006</c:v>
                </c:pt>
                <c:pt idx="19">
                  <c:v>75315.107000000004</c:v>
                </c:pt>
                <c:pt idx="20">
                  <c:v>76418.547999999995</c:v>
                </c:pt>
                <c:pt idx="21">
                  <c:v>77503.785999999993</c:v>
                </c:pt>
                <c:pt idx="22">
                  <c:v>78575.921000000002</c:v>
                </c:pt>
                <c:pt idx="23">
                  <c:v>79633.020999999993</c:v>
                </c:pt>
                <c:pt idx="24">
                  <c:v>80680.179999999993</c:v>
                </c:pt>
                <c:pt idx="25">
                  <c:v>81709.83</c:v>
                </c:pt>
                <c:pt idx="26">
                  <c:v>82729.225000000006</c:v>
                </c:pt>
                <c:pt idx="27">
                  <c:v>83730.914999999994</c:v>
                </c:pt>
                <c:pt idx="28">
                  <c:v>84724.399000000005</c:v>
                </c:pt>
                <c:pt idx="29">
                  <c:v>85699.078999999998</c:v>
                </c:pt>
                <c:pt idx="30">
                  <c:v>86661.983999999997</c:v>
                </c:pt>
                <c:pt idx="31">
                  <c:v>87611.888000000006</c:v>
                </c:pt>
                <c:pt idx="32">
                  <c:v>88547.172000000006</c:v>
                </c:pt>
                <c:pt idx="33">
                  <c:v>89471.646999999997</c:v>
                </c:pt>
                <c:pt idx="34">
                  <c:v>90389.682000000001</c:v>
                </c:pt>
                <c:pt idx="35">
                  <c:v>91293.724000000002</c:v>
                </c:pt>
                <c:pt idx="36">
                  <c:v>92184.985000000001</c:v>
                </c:pt>
                <c:pt idx="37">
                  <c:v>93062.990999999995</c:v>
                </c:pt>
                <c:pt idx="38">
                  <c:v>93920.914000000004</c:v>
                </c:pt>
                <c:pt idx="39">
                  <c:v>94759.713000000003</c:v>
                </c:pt>
                <c:pt idx="40">
                  <c:v>95575.501999999993</c:v>
                </c:pt>
                <c:pt idx="41">
                  <c:v>96379.152000000002</c:v>
                </c:pt>
                <c:pt idx="42">
                  <c:v>97161.816000000006</c:v>
                </c:pt>
                <c:pt idx="43">
                  <c:v>97929.270999999993</c:v>
                </c:pt>
                <c:pt idx="44">
                  <c:v>98669.004000000001</c:v>
                </c:pt>
                <c:pt idx="45">
                  <c:v>99398.154999999999</c:v>
                </c:pt>
                <c:pt idx="46">
                  <c:v>100098.75199999999</c:v>
                </c:pt>
                <c:pt idx="47">
                  <c:v>100783.833</c:v>
                </c:pt>
                <c:pt idx="48">
                  <c:v>101448.102</c:v>
                </c:pt>
                <c:pt idx="49">
                  <c:v>102089.11</c:v>
                </c:pt>
                <c:pt idx="50">
                  <c:v>102706.613</c:v>
                </c:pt>
                <c:pt idx="51">
                  <c:v>103302.466</c:v>
                </c:pt>
                <c:pt idx="52">
                  <c:v>103881.834</c:v>
                </c:pt>
                <c:pt idx="53">
                  <c:v>104440.15700000001</c:v>
                </c:pt>
                <c:pt idx="54">
                  <c:v>104972.704</c:v>
                </c:pt>
                <c:pt idx="55">
                  <c:v>105487.652</c:v>
                </c:pt>
                <c:pt idx="56">
                  <c:v>105980.765</c:v>
                </c:pt>
                <c:pt idx="57">
                  <c:v>106460.89599999999</c:v>
                </c:pt>
                <c:pt idx="58">
                  <c:v>106917.55</c:v>
                </c:pt>
                <c:pt idx="59">
                  <c:v>107357.20600000001</c:v>
                </c:pt>
                <c:pt idx="60">
                  <c:v>107782.30899999999</c:v>
                </c:pt>
                <c:pt idx="61">
                  <c:v>108190.402</c:v>
                </c:pt>
                <c:pt idx="62">
                  <c:v>108581.133</c:v>
                </c:pt>
                <c:pt idx="63">
                  <c:v>108956.954</c:v>
                </c:pt>
                <c:pt idx="64">
                  <c:v>109315.882</c:v>
                </c:pt>
                <c:pt idx="65">
                  <c:v>109652.007</c:v>
                </c:pt>
                <c:pt idx="66">
                  <c:v>109972.587</c:v>
                </c:pt>
                <c:pt idx="67">
                  <c:v>110276.283</c:v>
                </c:pt>
                <c:pt idx="68">
                  <c:v>110563.00599999999</c:v>
                </c:pt>
                <c:pt idx="69">
                  <c:v>110830.39999999999</c:v>
                </c:pt>
                <c:pt idx="70">
                  <c:v>111075.686</c:v>
                </c:pt>
                <c:pt idx="71">
                  <c:v>111303.74</c:v>
                </c:pt>
                <c:pt idx="72">
                  <c:v>111517.68399999999</c:v>
                </c:pt>
                <c:pt idx="73">
                  <c:v>111709.06299999999</c:v>
                </c:pt>
                <c:pt idx="74">
                  <c:v>111886.08500000001</c:v>
                </c:pt>
                <c:pt idx="75">
                  <c:v>112045.34</c:v>
                </c:pt>
                <c:pt idx="76">
                  <c:v>112197.694</c:v>
                </c:pt>
                <c:pt idx="77">
                  <c:v>112337.167</c:v>
                </c:pt>
                <c:pt idx="78">
                  <c:v>112466.254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A036-4E96-8D1E-2E6DDBD28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9471488"/>
        <c:axId val="139612544"/>
      </c:scatterChart>
      <c:valAx>
        <c:axId val="139471488"/>
        <c:scaling>
          <c:orientation val="minMax"/>
          <c:max val="2100"/>
          <c:min val="20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12544"/>
        <c:crosses val="autoZero"/>
        <c:crossBetween val="midCat"/>
      </c:valAx>
      <c:valAx>
        <c:axId val="13961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#\ ###\ ##0;\-#\ ###\ ###\ ##0;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4714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CC-4999-A9C0-BF121E3D9BEF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4CC-4999-A9C0-BF121E3D9BEF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4CC-4999-A9C0-BF121E3D9BEF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4CC-4999-A9C0-BF121E3D9BEF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4CC-4999-A9C0-BF121E3D9BEF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4CC-4999-A9C0-BF121E3D9BEF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4CC-4999-A9C0-BF121E3D9BEF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4CC-4999-A9C0-BF121E3D9BEF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4CC-4999-A9C0-BF121E3D9BEF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4CC-4999-A9C0-BF121E3D9BEF}"/>
              </c:ext>
            </c:extLst>
          </c:dPt>
          <c:dPt>
            <c:idx val="1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A4CC-4999-A9C0-BF121E3D9BEF}"/>
              </c:ext>
            </c:extLst>
          </c:dPt>
          <c:dPt>
            <c:idx val="1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A4CC-4999-A9C0-BF121E3D9BE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фертильность!$A$2:$A$13</c:f>
              <c:strCache>
                <c:ptCount val="12"/>
                <c:pt idx="0">
                  <c:v>Central Africa</c:v>
                </c:pt>
                <c:pt idx="1">
                  <c:v>West Africa</c:v>
                </c:pt>
                <c:pt idx="2">
                  <c:v>East Africa</c:v>
                </c:pt>
                <c:pt idx="3">
                  <c:v>North Africa</c:v>
                </c:pt>
                <c:pt idx="4">
                  <c:v>Central Asia</c:v>
                </c:pt>
                <c:pt idx="5">
                  <c:v>West Asia</c:v>
                </c:pt>
                <c:pt idx="6">
                  <c:v>South Africa</c:v>
                </c:pt>
                <c:pt idx="7">
                  <c:v>Oceania</c:v>
                </c:pt>
                <c:pt idx="8">
                  <c:v>Asia</c:v>
                </c:pt>
                <c:pt idx="9">
                  <c:v>Latin America</c:v>
                </c:pt>
                <c:pt idx="10">
                  <c:v>North America</c:v>
                </c:pt>
                <c:pt idx="11">
                  <c:v>Europe</c:v>
                </c:pt>
              </c:strCache>
            </c:strRef>
          </c:cat>
          <c:val>
            <c:numRef>
              <c:f>фертильность!$B$2:$B$13</c:f>
              <c:numCache>
                <c:formatCode>0.0</c:formatCode>
                <c:ptCount val="12"/>
                <c:pt idx="0">
                  <c:v>5.6159999999999997</c:v>
                </c:pt>
                <c:pt idx="1">
                  <c:v>4.9749999999999996</c:v>
                </c:pt>
                <c:pt idx="2">
                  <c:v>4.24</c:v>
                </c:pt>
                <c:pt idx="3">
                  <c:v>3.069</c:v>
                </c:pt>
                <c:pt idx="4">
                  <c:v>2.9710000000000001</c:v>
                </c:pt>
                <c:pt idx="5">
                  <c:v>2.585</c:v>
                </c:pt>
                <c:pt idx="6">
                  <c:v>2.452</c:v>
                </c:pt>
                <c:pt idx="7">
                  <c:v>2.15</c:v>
                </c:pt>
                <c:pt idx="8">
                  <c:v>1.9410000000000001</c:v>
                </c:pt>
                <c:pt idx="9">
                  <c:v>1.8640000000000001</c:v>
                </c:pt>
                <c:pt idx="10">
                  <c:v>1.643</c:v>
                </c:pt>
                <c:pt idx="11">
                  <c:v>1.4830000000000001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A4CC-4999-A9C0-BF121E3D9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947712"/>
        <c:axId val="106949248"/>
      </c:barChart>
      <c:catAx>
        <c:axId val="10694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6949248"/>
        <c:crosses val="autoZero"/>
        <c:auto val="1"/>
        <c:lblAlgn val="ctr"/>
        <c:lblOffset val="100"/>
        <c:noMultiLvlLbl val="0"/>
      </c:catAx>
      <c:valAx>
        <c:axId val="106949248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69477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7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642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35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14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93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67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267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55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304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090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959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82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microsoft.com/office/2007/relationships/hdphoto" Target="../media/hdphoto2.wdp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3" Type="http://schemas.openxmlformats.org/officeDocument/2006/relationships/image" Target="../media/image82.png"/><Relationship Id="rId21" Type="http://schemas.openxmlformats.org/officeDocument/2006/relationships/image" Target="../media/image100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5" Type="http://schemas.openxmlformats.org/officeDocument/2006/relationships/image" Target="../media/image104.png"/><Relationship Id="rId2" Type="http://schemas.openxmlformats.org/officeDocument/2006/relationships/image" Target="../media/image81.png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24" Type="http://schemas.openxmlformats.org/officeDocument/2006/relationships/image" Target="../media/image103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23" Type="http://schemas.openxmlformats.org/officeDocument/2006/relationships/image" Target="../media/image102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Relationship Id="rId22" Type="http://schemas.openxmlformats.org/officeDocument/2006/relationships/image" Target="../media/image10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manova\Desktop\t_ind_346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46"/>
            <a:ext cx="9161144" cy="6864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990656" cy="304798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800" dirty="0"/>
              <a:t>Африка – континент будущего. Проблемы, перспективы, цивилизационные особенности</a:t>
            </a:r>
            <a:endParaRPr lang="en-GB" sz="2800" dirty="0">
              <a:solidFill>
                <a:srgbClr val="0070C0"/>
              </a:solidFill>
              <a:latin typeface="Microsoft PhagsPa" panose="020B05020402040202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4509120"/>
            <a:ext cx="5248672" cy="1944216"/>
          </a:xfrm>
        </p:spPr>
        <p:txBody>
          <a:bodyPr>
            <a:noAutofit/>
          </a:bodyPr>
          <a:lstStyle/>
          <a:p>
            <a:r>
              <a:rPr lang="ru-RU" b="1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Леонид Гринин</a:t>
            </a:r>
            <a:r>
              <a:rPr lang="ru-RU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востоковедения РАН</a:t>
            </a:r>
            <a:r>
              <a:rPr lang="en-GB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НИУ ВШЭ</a:t>
            </a:r>
            <a:r>
              <a:rPr lang="en-GB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</a:t>
            </a:r>
            <a:endParaRPr lang="ru-RU" cap="none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78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589" y="2643685"/>
            <a:ext cx="1661104" cy="1773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560446" y="4637087"/>
            <a:ext cx="360362" cy="360362"/>
            <a:chOff x="2109" y="3612"/>
            <a:chExt cx="227" cy="227"/>
          </a:xfrm>
        </p:grpSpPr>
        <p:sp>
          <p:nvSpPr>
            <p:cNvPr id="5" name="Oval 11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Oval 12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5949140" y="965047"/>
            <a:ext cx="10855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altLang="ru-RU" sz="1600" dirty="0">
                <a:solidFill>
                  <a:srgbClr val="0070C0"/>
                </a:solidFill>
              </a:rPr>
              <a:t>Исламизм</a:t>
            </a:r>
            <a:endParaRPr lang="en-US" altLang="ru-RU" sz="1600" dirty="0">
              <a:solidFill>
                <a:srgbClr val="0070C0"/>
              </a:solidFill>
            </a:endParaRPr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1259632" y="965047"/>
            <a:ext cx="18550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eaLnBrk="0" hangingPunct="0"/>
            <a:r>
              <a:rPr lang="ru-RU" altLang="ru-RU" sz="1600" dirty="0" smtClean="0">
                <a:solidFill>
                  <a:srgbClr val="0070C0"/>
                </a:solidFill>
              </a:rPr>
              <a:t>Ближний Восток+ Северная Африка</a:t>
            </a:r>
            <a:endParaRPr lang="en-US" altLang="ru-RU" sz="1600" dirty="0">
              <a:solidFill>
                <a:srgbClr val="0070C0"/>
              </a:solidFill>
            </a:endParaRPr>
          </a:p>
        </p:txBody>
      </p: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6729011" y="1764589"/>
            <a:ext cx="20785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altLang="ru-RU" sz="1600" dirty="0">
                <a:solidFill>
                  <a:srgbClr val="0070C0"/>
                </a:solidFill>
              </a:rPr>
              <a:t>Развитие</a:t>
            </a:r>
            <a:r>
              <a:rPr lang="ru-RU" altLang="ru-RU" sz="1600" dirty="0" smtClean="0"/>
              <a:t> </a:t>
            </a:r>
            <a:r>
              <a:rPr lang="ru-RU" altLang="ru-RU" sz="1600" dirty="0">
                <a:solidFill>
                  <a:srgbClr val="0070C0"/>
                </a:solidFill>
              </a:rPr>
              <a:t>технологий</a:t>
            </a:r>
            <a:endParaRPr lang="en-US" altLang="ru-RU" sz="1600" dirty="0">
              <a:solidFill>
                <a:srgbClr val="0070C0"/>
              </a:solidFill>
            </a:endParaRPr>
          </a:p>
        </p:txBody>
      </p:sp>
      <p:sp>
        <p:nvSpPr>
          <p:cNvPr id="13" name="Text Box 26"/>
          <p:cNvSpPr txBox="1">
            <a:spLocks noChangeArrowheads="1"/>
          </p:cNvSpPr>
          <p:nvPr/>
        </p:nvSpPr>
        <p:spPr bwMode="auto">
          <a:xfrm>
            <a:off x="6084168" y="5320301"/>
            <a:ext cx="206960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altLang="ru-RU" sz="1600" dirty="0">
                <a:solidFill>
                  <a:srgbClr val="0070C0"/>
                </a:solidFill>
              </a:rPr>
              <a:t>Глобальное</a:t>
            </a:r>
            <a:r>
              <a:rPr lang="ru-RU" altLang="ru-RU" sz="1600" dirty="0" smtClean="0"/>
              <a:t> </a:t>
            </a:r>
            <a:r>
              <a:rPr lang="ru-RU" altLang="ru-RU" sz="1600" dirty="0">
                <a:solidFill>
                  <a:srgbClr val="0070C0"/>
                </a:solidFill>
              </a:rPr>
              <a:t>старение</a:t>
            </a:r>
            <a:endParaRPr lang="en-US" altLang="ru-RU" sz="1600" dirty="0">
              <a:solidFill>
                <a:srgbClr val="0070C0"/>
              </a:solidFill>
            </a:endParaRPr>
          </a:p>
        </p:txBody>
      </p:sp>
      <p:sp>
        <p:nvSpPr>
          <p:cNvPr id="14" name="Text Box 27"/>
          <p:cNvSpPr txBox="1">
            <a:spLocks noChangeArrowheads="1"/>
          </p:cNvSpPr>
          <p:nvPr/>
        </p:nvSpPr>
        <p:spPr bwMode="auto">
          <a:xfrm>
            <a:off x="244572" y="2203541"/>
            <a:ext cx="18856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ru-RU" altLang="ru-RU" sz="1600" dirty="0">
                <a:solidFill>
                  <a:srgbClr val="0070C0"/>
                </a:solidFill>
              </a:rPr>
              <a:t>Эволюция </a:t>
            </a:r>
            <a:br>
              <a:rPr lang="ru-RU" altLang="ru-RU" sz="1600" dirty="0">
                <a:solidFill>
                  <a:srgbClr val="0070C0"/>
                </a:solidFill>
              </a:rPr>
            </a:br>
            <a:r>
              <a:rPr lang="ru-RU" altLang="ru-RU" sz="1600" dirty="0">
                <a:solidFill>
                  <a:srgbClr val="0070C0"/>
                </a:solidFill>
              </a:rPr>
              <a:t>государственности</a:t>
            </a:r>
            <a:endParaRPr lang="en-US" altLang="ru-RU" sz="1600" dirty="0">
              <a:solidFill>
                <a:srgbClr val="0070C0"/>
              </a:solidFill>
            </a:endParaRPr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659303" y="4997449"/>
            <a:ext cx="22102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ru-RU" altLang="ru-RU" sz="1600" dirty="0">
                <a:solidFill>
                  <a:srgbClr val="0070C0"/>
                </a:solidFill>
              </a:rPr>
              <a:t>Исторический</a:t>
            </a:r>
            <a:r>
              <a:rPr lang="ru-RU" altLang="ru-RU" sz="1600" dirty="0" smtClean="0"/>
              <a:t> </a:t>
            </a:r>
            <a:r>
              <a:rPr lang="ru-RU" altLang="ru-RU" sz="1600" dirty="0">
                <a:solidFill>
                  <a:srgbClr val="0070C0"/>
                </a:solidFill>
              </a:rPr>
              <a:t>процесс</a:t>
            </a:r>
            <a:endParaRPr lang="en-US" altLang="ru-RU" sz="1600" dirty="0">
              <a:solidFill>
                <a:srgbClr val="0070C0"/>
              </a:solidFill>
            </a:endParaRPr>
          </a:p>
        </p:txBody>
      </p:sp>
      <p:grpSp>
        <p:nvGrpSpPr>
          <p:cNvPr id="16" name="Group 29"/>
          <p:cNvGrpSpPr>
            <a:grpSpLocks/>
          </p:cNvGrpSpPr>
          <p:nvPr/>
        </p:nvGrpSpPr>
        <p:grpSpPr bwMode="auto">
          <a:xfrm>
            <a:off x="2200083" y="2366473"/>
            <a:ext cx="360363" cy="360363"/>
            <a:chOff x="2109" y="3612"/>
            <a:chExt cx="227" cy="227"/>
          </a:xfrm>
        </p:grpSpPr>
        <p:sp>
          <p:nvSpPr>
            <p:cNvPr id="17" name="Oval 30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Oval 31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" name="Group 32"/>
          <p:cNvGrpSpPr>
            <a:grpSpLocks/>
          </p:cNvGrpSpPr>
          <p:nvPr/>
        </p:nvGrpSpPr>
        <p:grpSpPr bwMode="auto">
          <a:xfrm>
            <a:off x="2874963" y="1506504"/>
            <a:ext cx="360363" cy="360363"/>
            <a:chOff x="2109" y="3612"/>
            <a:chExt cx="227" cy="227"/>
          </a:xfrm>
        </p:grpSpPr>
        <p:sp>
          <p:nvSpPr>
            <p:cNvPr id="20" name="Oval 33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Oval 34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2" name="Group 35"/>
          <p:cNvGrpSpPr>
            <a:grpSpLocks/>
          </p:cNvGrpSpPr>
          <p:nvPr/>
        </p:nvGrpSpPr>
        <p:grpSpPr bwMode="auto">
          <a:xfrm>
            <a:off x="5534818" y="1268760"/>
            <a:ext cx="360363" cy="360363"/>
            <a:chOff x="2109" y="3612"/>
            <a:chExt cx="227" cy="227"/>
          </a:xfrm>
        </p:grpSpPr>
        <p:sp>
          <p:nvSpPr>
            <p:cNvPr id="23" name="Oval 36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Oval 37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5" name="Group 38"/>
          <p:cNvGrpSpPr>
            <a:grpSpLocks/>
          </p:cNvGrpSpPr>
          <p:nvPr/>
        </p:nvGrpSpPr>
        <p:grpSpPr bwMode="auto">
          <a:xfrm>
            <a:off x="6357629" y="2060848"/>
            <a:ext cx="360363" cy="360363"/>
            <a:chOff x="2109" y="3612"/>
            <a:chExt cx="227" cy="227"/>
          </a:xfrm>
        </p:grpSpPr>
        <p:sp>
          <p:nvSpPr>
            <p:cNvPr id="26" name="Oval 39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Oval 40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8" name="Group 41"/>
          <p:cNvGrpSpPr>
            <a:grpSpLocks/>
          </p:cNvGrpSpPr>
          <p:nvPr/>
        </p:nvGrpSpPr>
        <p:grpSpPr bwMode="auto">
          <a:xfrm>
            <a:off x="5594349" y="5042904"/>
            <a:ext cx="360363" cy="360363"/>
            <a:chOff x="2109" y="3612"/>
            <a:chExt cx="227" cy="227"/>
          </a:xfrm>
        </p:grpSpPr>
        <p:sp>
          <p:nvSpPr>
            <p:cNvPr id="29" name="Oval 42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Oval 43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1" name="Group 35"/>
          <p:cNvGrpSpPr>
            <a:grpSpLocks/>
          </p:cNvGrpSpPr>
          <p:nvPr/>
        </p:nvGrpSpPr>
        <p:grpSpPr bwMode="auto">
          <a:xfrm>
            <a:off x="4283968" y="965047"/>
            <a:ext cx="360363" cy="360363"/>
            <a:chOff x="2109" y="3612"/>
            <a:chExt cx="227" cy="227"/>
          </a:xfrm>
        </p:grpSpPr>
        <p:sp>
          <p:nvSpPr>
            <p:cNvPr id="32" name="Oval 36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" name="Oval 37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3617058" y="380272"/>
            <a:ext cx="18378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r" eaLnBrk="0" hangingPunct="0">
              <a:defRPr sz="1600">
                <a:solidFill>
                  <a:srgbClr val="0070C0"/>
                </a:solidFill>
              </a:defRPr>
            </a:lvl1pPr>
          </a:lstStyle>
          <a:p>
            <a:pPr algn="ctr"/>
            <a:r>
              <a:rPr lang="ru-RU" altLang="ru-RU" dirty="0"/>
              <a:t>Китай, Индия </a:t>
            </a:r>
            <a:br>
              <a:rPr lang="ru-RU" altLang="ru-RU" dirty="0"/>
            </a:br>
            <a:r>
              <a:rPr lang="ru-RU" altLang="ru-RU" dirty="0"/>
              <a:t>и  связи с Африкой</a:t>
            </a:r>
            <a:endParaRPr lang="en-US" altLang="ru-RU" dirty="0"/>
          </a:p>
        </p:txBody>
      </p: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7118971" y="3227646"/>
            <a:ext cx="142218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altLang="ru-RU" sz="1600" dirty="0">
                <a:solidFill>
                  <a:srgbClr val="0070C0"/>
                </a:solidFill>
              </a:rPr>
              <a:t>Глобализация</a:t>
            </a:r>
            <a:endParaRPr lang="en-US" altLang="ru-RU" sz="1600" dirty="0">
              <a:solidFill>
                <a:srgbClr val="0070C0"/>
              </a:solidFill>
            </a:endParaRPr>
          </a:p>
        </p:txBody>
      </p: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6871582" y="4394902"/>
            <a:ext cx="17934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eaLnBrk="0" hangingPunct="0">
              <a:defRPr sz="1600">
                <a:solidFill>
                  <a:srgbClr val="0070C0"/>
                </a:solidFill>
              </a:defRPr>
            </a:lvl1pPr>
          </a:lstStyle>
          <a:p>
            <a:r>
              <a:rPr lang="ru-RU" altLang="ru-RU" dirty="0"/>
              <a:t>Мировой порядок</a:t>
            </a:r>
            <a:endParaRPr lang="en-US" altLang="ru-RU" dirty="0"/>
          </a:p>
        </p:txBody>
      </p:sp>
      <p:sp>
        <p:nvSpPr>
          <p:cNvPr id="37" name="Text Box 28"/>
          <p:cNvSpPr txBox="1">
            <a:spLocks noChangeArrowheads="1"/>
          </p:cNvSpPr>
          <p:nvPr/>
        </p:nvSpPr>
        <p:spPr bwMode="auto">
          <a:xfrm>
            <a:off x="3858982" y="5877272"/>
            <a:ext cx="13540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ru-RU" altLang="ru-RU" sz="1600" dirty="0">
                <a:solidFill>
                  <a:srgbClr val="0070C0"/>
                </a:solidFill>
              </a:rPr>
              <a:t>Футурология</a:t>
            </a:r>
            <a:endParaRPr lang="en-US" altLang="ru-RU" sz="1600" dirty="0">
              <a:solidFill>
                <a:srgbClr val="0070C0"/>
              </a:solidFill>
            </a:endParaRPr>
          </a:p>
        </p:txBody>
      </p:sp>
      <p:sp>
        <p:nvSpPr>
          <p:cNvPr id="38" name="Text Box 28"/>
          <p:cNvSpPr txBox="1">
            <a:spLocks noChangeArrowheads="1"/>
          </p:cNvSpPr>
          <p:nvPr/>
        </p:nvSpPr>
        <p:spPr bwMode="auto">
          <a:xfrm>
            <a:off x="827584" y="3479746"/>
            <a:ext cx="11977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ru-RU" altLang="ru-RU" sz="1600" dirty="0">
                <a:solidFill>
                  <a:srgbClr val="0070C0"/>
                </a:solidFill>
              </a:rPr>
              <a:t>Революции</a:t>
            </a:r>
            <a:endParaRPr lang="en-US" altLang="ru-RU" sz="1600" dirty="0">
              <a:solidFill>
                <a:srgbClr val="0070C0"/>
              </a:solidFill>
            </a:endParaRPr>
          </a:p>
        </p:txBody>
      </p:sp>
      <p:grpSp>
        <p:nvGrpSpPr>
          <p:cNvPr id="39" name="Group 29"/>
          <p:cNvGrpSpPr>
            <a:grpSpLocks/>
          </p:cNvGrpSpPr>
          <p:nvPr/>
        </p:nvGrpSpPr>
        <p:grpSpPr bwMode="auto">
          <a:xfrm>
            <a:off x="2130216" y="3457937"/>
            <a:ext cx="360363" cy="360363"/>
            <a:chOff x="2109" y="3612"/>
            <a:chExt cx="227" cy="227"/>
          </a:xfrm>
        </p:grpSpPr>
        <p:sp>
          <p:nvSpPr>
            <p:cNvPr id="40" name="Oval 30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" name="Oval 31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2" name="Group 29"/>
          <p:cNvGrpSpPr>
            <a:grpSpLocks/>
          </p:cNvGrpSpPr>
          <p:nvPr/>
        </p:nvGrpSpPr>
        <p:grpSpPr bwMode="auto">
          <a:xfrm>
            <a:off x="3694828" y="5403267"/>
            <a:ext cx="360363" cy="360363"/>
            <a:chOff x="2109" y="3612"/>
            <a:chExt cx="227" cy="227"/>
          </a:xfrm>
        </p:grpSpPr>
        <p:sp>
          <p:nvSpPr>
            <p:cNvPr id="43" name="Oval 30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" name="Oval 31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5" name="Group 29"/>
          <p:cNvGrpSpPr>
            <a:grpSpLocks/>
          </p:cNvGrpSpPr>
          <p:nvPr/>
        </p:nvGrpSpPr>
        <p:grpSpPr bwMode="auto">
          <a:xfrm>
            <a:off x="6443885" y="4203816"/>
            <a:ext cx="360363" cy="360363"/>
            <a:chOff x="2109" y="3612"/>
            <a:chExt cx="227" cy="227"/>
          </a:xfrm>
        </p:grpSpPr>
        <p:sp>
          <p:nvSpPr>
            <p:cNvPr id="46" name="Oval 30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" name="Oval 31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8" name="Group 29"/>
          <p:cNvGrpSpPr>
            <a:grpSpLocks/>
          </p:cNvGrpSpPr>
          <p:nvPr/>
        </p:nvGrpSpPr>
        <p:grpSpPr bwMode="auto">
          <a:xfrm>
            <a:off x="6597341" y="3197483"/>
            <a:ext cx="360363" cy="360363"/>
            <a:chOff x="2109" y="3612"/>
            <a:chExt cx="227" cy="227"/>
          </a:xfrm>
        </p:grpSpPr>
        <p:sp>
          <p:nvSpPr>
            <p:cNvPr id="49" name="Oval 30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Oval 31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cxnSp>
        <p:nvCxnSpPr>
          <p:cNvPr id="55" name="Прямая со стрелкой 54"/>
          <p:cNvCxnSpPr>
            <a:stCxn id="20" idx="5"/>
          </p:cNvCxnSpPr>
          <p:nvPr/>
        </p:nvCxnSpPr>
        <p:spPr>
          <a:xfrm>
            <a:off x="3182552" y="1814093"/>
            <a:ext cx="640070" cy="7325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32" idx="4"/>
          </p:cNvCxnSpPr>
          <p:nvPr/>
        </p:nvCxnSpPr>
        <p:spPr>
          <a:xfrm flipH="1">
            <a:off x="4448970" y="1325410"/>
            <a:ext cx="15180" cy="10958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23" idx="3"/>
          </p:cNvCxnSpPr>
          <p:nvPr/>
        </p:nvCxnSpPr>
        <p:spPr>
          <a:xfrm flipH="1">
            <a:off x="5148064" y="1576349"/>
            <a:ext cx="439528" cy="9195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26" idx="3"/>
          </p:cNvCxnSpPr>
          <p:nvPr/>
        </p:nvCxnSpPr>
        <p:spPr>
          <a:xfrm flipH="1">
            <a:off x="5610224" y="2368437"/>
            <a:ext cx="800179" cy="430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49" idx="3"/>
          </p:cNvCxnSpPr>
          <p:nvPr/>
        </p:nvCxnSpPr>
        <p:spPr>
          <a:xfrm flipH="1" flipV="1">
            <a:off x="5662613" y="3429398"/>
            <a:ext cx="987502" cy="756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17" idx="6"/>
          </p:cNvCxnSpPr>
          <p:nvPr/>
        </p:nvCxnSpPr>
        <p:spPr>
          <a:xfrm>
            <a:off x="2560446" y="2546655"/>
            <a:ext cx="859427" cy="3782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>
            <a:stCxn id="40" idx="6"/>
          </p:cNvCxnSpPr>
          <p:nvPr/>
        </p:nvCxnSpPr>
        <p:spPr>
          <a:xfrm flipV="1">
            <a:off x="2490579" y="3429398"/>
            <a:ext cx="744747" cy="2087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>
            <a:stCxn id="5" idx="7"/>
          </p:cNvCxnSpPr>
          <p:nvPr/>
        </p:nvCxnSpPr>
        <p:spPr>
          <a:xfrm flipV="1">
            <a:off x="2868034" y="4142293"/>
            <a:ext cx="722760" cy="547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43" idx="0"/>
          </p:cNvCxnSpPr>
          <p:nvPr/>
        </p:nvCxnSpPr>
        <p:spPr>
          <a:xfrm flipV="1">
            <a:off x="3875010" y="4459404"/>
            <a:ext cx="408958" cy="9438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29" idx="1"/>
          </p:cNvCxnSpPr>
          <p:nvPr/>
        </p:nvCxnSpPr>
        <p:spPr>
          <a:xfrm flipH="1" flipV="1">
            <a:off x="5213007" y="4299471"/>
            <a:ext cx="434116" cy="7962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47" idx="1"/>
          </p:cNvCxnSpPr>
          <p:nvPr/>
        </p:nvCxnSpPr>
        <p:spPr>
          <a:xfrm flipH="1" flipV="1">
            <a:off x="5647123" y="3818300"/>
            <a:ext cx="845417" cy="4486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493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7971" y="332656"/>
            <a:ext cx="7406640" cy="1356360"/>
          </a:xfrm>
        </p:spPr>
        <p:txBody>
          <a:bodyPr/>
          <a:lstStyle/>
          <a:p>
            <a:pPr algn="ctr"/>
            <a:r>
              <a:rPr lang="ru-RU" dirty="0"/>
              <a:t>ФИЛОСОФИЯ ИСТОРИИ И ИСТОРИЧЕСКОГО ПРОЦЕССА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62127"/>
            <a:ext cx="1531135" cy="2321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162" y="1744738"/>
            <a:ext cx="1577383" cy="2277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56434"/>
            <a:ext cx="1378185" cy="2190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634777"/>
            <a:ext cx="1405988" cy="2108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483" y="4488466"/>
            <a:ext cx="1442701" cy="2070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23362"/>
            <a:ext cx="1501114" cy="2264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729" y="4477595"/>
            <a:ext cx="1450276" cy="20810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184" y="4191087"/>
            <a:ext cx="1507768" cy="215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998" y="4430566"/>
            <a:ext cx="1535529" cy="2203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894625"/>
            <a:ext cx="1502755" cy="215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68"/>
          <a:stretch/>
        </p:blipFill>
        <p:spPr>
          <a:xfrm>
            <a:off x="1979712" y="1751830"/>
            <a:ext cx="1512785" cy="232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43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580" y="296537"/>
            <a:ext cx="8208912" cy="1356360"/>
          </a:xfrm>
        </p:spPr>
        <p:txBody>
          <a:bodyPr/>
          <a:lstStyle/>
          <a:p>
            <a:r>
              <a:rPr lang="ru-RU" dirty="0" smtClean="0"/>
              <a:t>ПОЛИТИЧЕСКАЯ АНТРОПОЛОГИЯ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1652897"/>
            <a:ext cx="143192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466" y="1595634"/>
            <a:ext cx="1427163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3" y="1637167"/>
            <a:ext cx="142875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19275"/>
            <a:ext cx="14287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595634"/>
            <a:ext cx="14287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513" y="4099852"/>
            <a:ext cx="1663949" cy="2387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068274"/>
            <a:ext cx="1539851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466" y="4079589"/>
            <a:ext cx="1664495" cy="235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373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СОЦИАЛЬНАЯ ЭВОЛЮЦИЯ И ГЛОБАЛЬНЫЕ ПРОЦЕССЫ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67359"/>
            <a:ext cx="1921006" cy="275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367360"/>
            <a:ext cx="1944216" cy="278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334033"/>
            <a:ext cx="1969487" cy="278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334033"/>
            <a:ext cx="1807848" cy="278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7467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86543"/>
            <a:ext cx="7406640" cy="1356360"/>
          </a:xfrm>
        </p:spPr>
        <p:txBody>
          <a:bodyPr/>
          <a:lstStyle/>
          <a:p>
            <a:r>
              <a:rPr lang="ru-RU" dirty="0"/>
              <a:t>КОНДРАТЬЕВСКИЕ ВОЛНЫ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78" y="1758593"/>
            <a:ext cx="169143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516" y="4141963"/>
            <a:ext cx="1718373" cy="2421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889" y="1671739"/>
            <a:ext cx="1689959" cy="2470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765460"/>
            <a:ext cx="1656184" cy="237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41963"/>
            <a:ext cx="1728192" cy="247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0725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54208"/>
            <a:ext cx="7406640" cy="1356360"/>
          </a:xfrm>
        </p:spPr>
        <p:txBody>
          <a:bodyPr/>
          <a:lstStyle/>
          <a:p>
            <a:pPr algn="ctr"/>
            <a:r>
              <a:rPr lang="ru-RU" dirty="0"/>
              <a:t>ВОСТОК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53" y="1112184"/>
            <a:ext cx="1847828" cy="2873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196752"/>
            <a:ext cx="1958340" cy="292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777" y="1055102"/>
            <a:ext cx="1800200" cy="2928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268" y="4000124"/>
            <a:ext cx="1901825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023" y="3995990"/>
            <a:ext cx="1780278" cy="267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874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406640" cy="1356360"/>
          </a:xfrm>
        </p:spPr>
        <p:txBody>
          <a:bodyPr/>
          <a:lstStyle/>
          <a:p>
            <a:pPr algn="ctr"/>
            <a:r>
              <a:rPr lang="ru-RU" dirty="0"/>
              <a:t>ЦИКЛЫ И КРИЗИСЫ</a:t>
            </a:r>
            <a:endParaRPr lang="en-GB" dirty="0"/>
          </a:p>
        </p:txBody>
      </p:sp>
      <p:pic>
        <p:nvPicPr>
          <p:cNvPr id="3" name="Рисунок 2" descr="Циклы развития современной Мир-Систем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58628"/>
            <a:ext cx="1800200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916832"/>
            <a:ext cx="1885874" cy="270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16833"/>
            <a:ext cx="1872208" cy="296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916832"/>
            <a:ext cx="1648027" cy="2408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649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06640" cy="1356360"/>
          </a:xfrm>
        </p:spPr>
        <p:txBody>
          <a:bodyPr/>
          <a:lstStyle/>
          <a:p>
            <a:pPr algn="ctr"/>
            <a:r>
              <a:rPr lang="ru-RU" dirty="0"/>
              <a:t>ГЛОБАЛИЗАЦИЯ</a:t>
            </a:r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2760"/>
            <a:ext cx="1856245" cy="266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1422760"/>
            <a:ext cx="1849853" cy="26544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341" y="1400015"/>
            <a:ext cx="1854206" cy="26771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406279"/>
            <a:ext cx="1861340" cy="267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244357"/>
            <a:ext cx="1629493" cy="23696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682" y="4244358"/>
            <a:ext cx="1646063" cy="23696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75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ИСТОРИЧЕСКАЯ ГЛОБАЛИСТИКА</a:t>
            </a:r>
            <a:endParaRPr lang="en-GB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88840"/>
            <a:ext cx="2760393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19258"/>
            <a:ext cx="2598895" cy="3915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6166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016" y="311569"/>
            <a:ext cx="7406640" cy="1356360"/>
          </a:xfrm>
        </p:spPr>
        <p:txBody>
          <a:bodyPr/>
          <a:lstStyle/>
          <a:p>
            <a:pPr algn="ctr"/>
            <a:r>
              <a:rPr lang="ru-RU" dirty="0"/>
              <a:t>ГЛОБАЛЬНЫЕ ПОЛИТИЧЕСКИЕ ПРОЦЕССЫ</a:t>
            </a:r>
            <a:endParaRPr lang="en-GB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37" y="1600137"/>
            <a:ext cx="1838891" cy="260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505" y="1559214"/>
            <a:ext cx="1804480" cy="2672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771" y="1623608"/>
            <a:ext cx="1728192" cy="2559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736" y="1597731"/>
            <a:ext cx="1687798" cy="2553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691" y="4295685"/>
            <a:ext cx="1826381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221087"/>
            <a:ext cx="1728191" cy="244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7459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КИБЕРНЕТИЧЕСКАЯ РЕВОЛЮЦИЯ; ФИЛОСОФИЯ И ИСТОРИЯ ТЕХНОЛОГИЙ</a:t>
            </a:r>
            <a:endParaRPr lang="en-GB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58094"/>
            <a:ext cx="1965624" cy="301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445537"/>
            <a:ext cx="1964775" cy="29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397908"/>
            <a:ext cx="1905000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104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РЕВОЛЮЦИИ</a:t>
            </a:r>
            <a:endParaRPr lang="en-GB" dirty="0"/>
          </a:p>
        </p:txBody>
      </p:sp>
      <p:pic>
        <p:nvPicPr>
          <p:cNvPr id="3" name="Рисунок 2" descr="Русская революция. Палитра взглядо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91096"/>
            <a:ext cx="2016224" cy="2985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049155"/>
            <a:ext cx="1973833" cy="306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102762"/>
            <a:ext cx="1921148" cy="2962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563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16456"/>
            <a:ext cx="7406640" cy="1356360"/>
          </a:xfrm>
        </p:spPr>
        <p:txBody>
          <a:bodyPr/>
          <a:lstStyle/>
          <a:p>
            <a:pPr algn="ctr"/>
            <a:r>
              <a:rPr lang="ru-RU" dirty="0" smtClean="0"/>
              <a:t>ФУТУРОЛОГИЯ</a:t>
            </a:r>
            <a:endParaRPr lang="en-GB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446" y="1963372"/>
            <a:ext cx="2452735" cy="3456384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2246291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952836"/>
            <a:ext cx="223517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1747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2676" y="260648"/>
            <a:ext cx="7406640" cy="1356360"/>
          </a:xfrm>
        </p:spPr>
        <p:txBody>
          <a:bodyPr/>
          <a:lstStyle/>
          <a:p>
            <a:pPr algn="ctr"/>
            <a:r>
              <a:rPr lang="ru-RU" dirty="0" smtClean="0"/>
              <a:t>Африка </a:t>
            </a:r>
            <a:r>
              <a:rPr lang="ru-RU" dirty="0"/>
              <a:t>в 21 столетии</a:t>
            </a:r>
            <a:endParaRPr lang="en-GB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697160587"/>
              </p:ext>
            </p:extLst>
          </p:nvPr>
        </p:nvGraphicFramePr>
        <p:xfrm>
          <a:off x="1187624" y="1556792"/>
          <a:ext cx="6336704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43608" y="5517232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Прогнозы численности населения некоторых африканских стран в сравнении с </a:t>
            </a:r>
            <a:r>
              <a:rPr lang="ru-RU" dirty="0" smtClean="0"/>
              <a:t>Россией</a:t>
            </a:r>
            <a:r>
              <a:rPr lang="ru-RU" dirty="0"/>
              <a:t>, прогнозы ООН с 2020 по 2100 г. (тыс. чел.)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829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Африки </a:t>
            </a:r>
            <a:r>
              <a:rPr lang="ru-RU" dirty="0" smtClean="0"/>
              <a:t>как интегральная тема</a:t>
            </a:r>
            <a:endParaRPr lang="en-GB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11760" y="4149080"/>
            <a:ext cx="4041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JGS, SEH  статьи из африканских стран</a:t>
            </a:r>
            <a:endParaRPr lang="en-GB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23522" y="3244334"/>
            <a:ext cx="4096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Составить список революций в Африке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4036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</a:t>
            </a:r>
            <a:r>
              <a:rPr lang="ru-RU" dirty="0"/>
              <a:t>увидеть блестящее будущее через завесу проблем?</a:t>
            </a:r>
            <a:endParaRPr lang="en-GB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97839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Основная мысль моего выступления – многие африканские общества ожидает большое будущее, а Африка в целом – это континент будущего. Очень хорошо понимаю, что сложно поверить, что отсталая, нищая, неграмотная, сельская Африка со слабой государственностью, с очень сильными </a:t>
            </a:r>
            <a:r>
              <a:rPr lang="ru-RU" dirty="0" err="1"/>
              <a:t>трайбалистскими</a:t>
            </a:r>
            <a:r>
              <a:rPr lang="ru-RU" dirty="0"/>
              <a:t>  влияниями, может стать континентом будущего?</a:t>
            </a:r>
            <a:endParaRPr lang="en-GB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4715" y="3681898"/>
            <a:ext cx="5969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Карл </a:t>
            </a:r>
            <a:r>
              <a:rPr lang="ru-RU" dirty="0" err="1" smtClean="0"/>
              <a:t>Гуннар</a:t>
            </a:r>
            <a:r>
              <a:rPr lang="ru-RU" dirty="0" smtClean="0"/>
              <a:t> </a:t>
            </a:r>
            <a:r>
              <a:rPr lang="ru-RU" dirty="0" err="1" smtClean="0"/>
              <a:t>Мюрдаль</a:t>
            </a:r>
            <a:r>
              <a:rPr lang="ru-RU" dirty="0" smtClean="0"/>
              <a:t> </a:t>
            </a:r>
            <a:r>
              <a:rPr lang="ru-RU" dirty="0"/>
              <a:t>"Азиатская драма. Исследование бедности народов</a:t>
            </a:r>
            <a:r>
              <a:rPr lang="ru-RU" dirty="0" smtClean="0"/>
              <a:t>" </a:t>
            </a:r>
            <a:endParaRPr lang="en-GB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4581128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Vilja</a:t>
            </a:r>
            <a:r>
              <a:rPr lang="ru-RU" dirty="0" smtClean="0"/>
              <a:t> </a:t>
            </a:r>
            <a:r>
              <a:rPr lang="ru-RU" dirty="0"/>
              <a:t>(Виля) </a:t>
            </a:r>
            <a:r>
              <a:rPr lang="ru-RU" dirty="0" err="1"/>
              <a:t>Guelbras</a:t>
            </a:r>
            <a:r>
              <a:rPr lang="ru-RU" dirty="0"/>
              <a:t> </a:t>
            </a:r>
            <a:r>
              <a:rPr lang="ru-RU" dirty="0" smtClean="0"/>
              <a:t>  статья "У </a:t>
            </a:r>
            <a:r>
              <a:rPr lang="ru-RU" dirty="0"/>
              <a:t>пчелы брюшко полосатое, но тигром ее не </a:t>
            </a:r>
            <a:r>
              <a:rPr lang="ru-RU" dirty="0" smtClean="0"/>
              <a:t>назовешь« (2003).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258603"/>
            <a:ext cx="1152128" cy="1768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130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102372"/>
            <a:ext cx="7406640" cy="95036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Главные идеи презентации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68041" y="1124744"/>
            <a:ext cx="71888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Африка </a:t>
            </a:r>
            <a:r>
              <a:rPr lang="ru-RU" dirty="0"/>
              <a:t>является </a:t>
            </a:r>
            <a:r>
              <a:rPr lang="ru-RU" dirty="0">
                <a:solidFill>
                  <a:srgbClr val="FF0000"/>
                </a:solidFill>
              </a:rPr>
              <a:t>самым быстрорастущим</a:t>
            </a:r>
            <a:r>
              <a:rPr lang="ru-RU" dirty="0"/>
              <a:t> континентом, и ее рост (демографический, экономический и т. д.) неизбежно повлияет на </a:t>
            </a:r>
            <a:r>
              <a:rPr lang="ru-RU" dirty="0" smtClean="0"/>
              <a:t>Мир-Систему. И чем дальше, тем больше будет это влияние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endParaRPr lang="en-US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261" y="3285291"/>
            <a:ext cx="4644008" cy="284908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94261" y="217681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Рост африканских обществ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06954" y="2896416"/>
            <a:ext cx="1239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проблемы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2902423"/>
            <a:ext cx="1562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возможности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860032" y="2546142"/>
            <a:ext cx="936104" cy="410308"/>
          </a:xfrm>
          <a:prstGeom prst="straightConnector1">
            <a:avLst/>
          </a:prstGeom>
          <a:ln w="22225"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2827533" y="2552906"/>
            <a:ext cx="1024387" cy="41098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31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332656"/>
            <a:ext cx="7406640" cy="135636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Главные идеи презентации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988840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 докладе </a:t>
            </a:r>
            <a:r>
              <a:rPr lang="ru-RU" sz="2400" dirty="0" smtClean="0"/>
              <a:t>анализируются: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B0F0"/>
                </a:solidFill>
              </a:rPr>
              <a:t>Проблемы и перспективы </a:t>
            </a:r>
            <a:r>
              <a:rPr lang="ru-RU" sz="2400" dirty="0" smtClean="0"/>
              <a:t>развития </a:t>
            </a:r>
            <a:r>
              <a:rPr lang="ru-RU" sz="2400" dirty="0"/>
              <a:t>Африканского континента в будущем в связи с его бурным развитием  и повышением роли в </a:t>
            </a:r>
            <a:r>
              <a:rPr lang="ru-RU" sz="2400" dirty="0" smtClean="0"/>
              <a:t>Мир-Системе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/>
              <a:t> </a:t>
            </a:r>
            <a:r>
              <a:rPr lang="en-US" sz="2400" dirty="0" smtClean="0"/>
              <a:t> </a:t>
            </a:r>
            <a:r>
              <a:rPr lang="ru-RU" sz="2400" dirty="0" smtClean="0">
                <a:solidFill>
                  <a:srgbClr val="00B0F0"/>
                </a:solidFill>
              </a:rPr>
              <a:t>геополитическое соперничество </a:t>
            </a:r>
            <a:r>
              <a:rPr lang="ru-RU" sz="2400" dirty="0"/>
              <a:t>ведущих держав в Африке в настоящем и в будущем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/>
              <a:t> </a:t>
            </a:r>
            <a:r>
              <a:rPr lang="ru-RU" sz="2400" dirty="0">
                <a:solidFill>
                  <a:srgbClr val="00B0F0"/>
                </a:solidFill>
              </a:rPr>
              <a:t>цивилизационные особенности Африки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6376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9"/>
          <a:stretch/>
        </p:blipFill>
        <p:spPr bwMode="auto">
          <a:xfrm>
            <a:off x="1619672" y="260648"/>
            <a:ext cx="5544616" cy="649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59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1031"/>
            <a:ext cx="7406640" cy="1021705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Африка: проблемы и перспективы</a:t>
            </a:r>
            <a:endParaRPr lang="en-GB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7" y="774907"/>
            <a:ext cx="75608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Современная Африка – континент колоссальных контрастов</a:t>
            </a:r>
            <a:r>
              <a:rPr lang="en-GB" dirty="0" smtClean="0"/>
              <a:t>, </a:t>
            </a:r>
            <a:r>
              <a:rPr lang="ru-RU" dirty="0" smtClean="0"/>
              <a:t>происходит процесс быстрой модернизации</a:t>
            </a:r>
            <a:r>
              <a:rPr lang="en-GB" dirty="0" smtClean="0"/>
              <a:t>. </a:t>
            </a:r>
            <a:r>
              <a:rPr lang="ru-RU" dirty="0"/>
              <a:t>А процесс быстрой модернизации всегда создает повышенный риск дестабилизации, в условиях же Африки – риск сильно возрастает</a:t>
            </a:r>
            <a:r>
              <a:rPr lang="en-US" dirty="0" smtClean="0"/>
              <a:t>. </a:t>
            </a:r>
            <a:endParaRPr lang="ru-RU" dirty="0" smtClean="0"/>
          </a:p>
          <a:p>
            <a:pPr indent="288000" algn="just"/>
            <a:r>
              <a:rPr lang="ru-RU" dirty="0" smtClean="0"/>
              <a:t>Мы предполагаем, </a:t>
            </a:r>
            <a:r>
              <a:rPr lang="ru-RU" dirty="0"/>
              <a:t>что в XXI столетии именно </a:t>
            </a:r>
            <a:r>
              <a:rPr lang="ru-RU" b="1" dirty="0">
                <a:solidFill>
                  <a:srgbClr val="FF0000"/>
                </a:solidFill>
              </a:rPr>
              <a:t>Африка станет самым беспокойным континентом Мир-Системы</a:t>
            </a:r>
            <a:r>
              <a:rPr lang="ru-RU" dirty="0"/>
              <a:t>, где произойдет наибольшее число революций, конфликтов, взрывов экстремизма. Угроза экстремистская действительно очень велика. На </a:t>
            </a:r>
            <a:r>
              <a:rPr lang="ru-RU" dirty="0" smtClean="0"/>
              <a:t>следующем </a:t>
            </a:r>
            <a:r>
              <a:rPr lang="ru-RU" dirty="0"/>
              <a:t>слайде показаны террористические сети «Исламского государства</a:t>
            </a:r>
            <a:r>
              <a:rPr lang="ru-RU" dirty="0" smtClean="0"/>
              <a:t>».</a:t>
            </a:r>
            <a:r>
              <a:rPr lang="en-GB" dirty="0" smtClean="0"/>
              <a:t> </a:t>
            </a:r>
            <a:r>
              <a:rPr lang="en-GB" baseline="30000" dirty="0" smtClean="0"/>
              <a:t>*</a:t>
            </a:r>
            <a:endParaRPr lang="en-GB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167" y="3637025"/>
            <a:ext cx="2381250" cy="2381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069" y="3501008"/>
            <a:ext cx="3953594" cy="25412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30068" y="6165304"/>
            <a:ext cx="57741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* </a:t>
            </a:r>
            <a:r>
              <a:rPr lang="ru-RU" sz="1400" dirty="0" smtClean="0"/>
              <a:t>Организация запрещена в Российской Федерации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39808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www.tadviser.ru/images/thumb/b/be/20221216085434-6bcbd66f.jpg/840px-20221216085434-6bcbd66f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1"/>
          <a:stretch/>
        </p:blipFill>
        <p:spPr bwMode="auto">
          <a:xfrm>
            <a:off x="1331640" y="1854116"/>
            <a:ext cx="6696744" cy="452835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619672" y="1268760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Карта влияния Исламского государства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40664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Африка: проблемы и перспективы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5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058" y="204502"/>
            <a:ext cx="7406640" cy="9922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Африка: проблемы и перспективы</a:t>
            </a:r>
            <a:endParaRPr lang="en-GB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268760"/>
            <a:ext cx="76572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С </a:t>
            </a:r>
            <a:r>
              <a:rPr lang="ru-RU" dirty="0"/>
              <a:t>другой стороны, </a:t>
            </a:r>
            <a:r>
              <a:rPr lang="ru-RU" dirty="0" smtClean="0"/>
              <a:t>мы думаем, </a:t>
            </a:r>
            <a:r>
              <a:rPr lang="ru-RU" dirty="0"/>
              <a:t>что многие африканские общества ожидает большое </a:t>
            </a:r>
            <a:r>
              <a:rPr lang="ru-RU" dirty="0" smtClean="0"/>
              <a:t>будущее</a:t>
            </a:r>
            <a:r>
              <a:rPr lang="ru-RU" dirty="0"/>
              <a:t>, а </a:t>
            </a:r>
            <a:r>
              <a:rPr lang="ru-RU" b="1" dirty="0">
                <a:solidFill>
                  <a:srgbClr val="FF0000"/>
                </a:solidFill>
              </a:rPr>
              <a:t>Африка в целом – это континент будущего</a:t>
            </a:r>
            <a:r>
              <a:rPr lang="ru-RU" dirty="0"/>
              <a:t>, где длительное время будет наблюдаться сильная динамика  развития в различных аспектах, включая важные для мира экономические </a:t>
            </a:r>
            <a:r>
              <a:rPr lang="ru-RU" dirty="0" smtClean="0"/>
              <a:t>процессы.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И чем выше будет роль Африки, тем больше на ней будут сказываться мир-системные процессы и наоборот, тем сильнее она будет влиять на Мир-Систему. </a:t>
            </a:r>
            <a:endParaRPr lang="en-US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717032"/>
            <a:ext cx="6798826" cy="289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4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55020"/>
            <a:ext cx="7406640" cy="94173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Африка: проблемы и перспективы</a:t>
            </a:r>
            <a:endParaRPr lang="en-GB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53059" y="1268760"/>
            <a:ext cx="73913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Быстрый рост численности населения Африки, конечно, будет продолжать создавать серьезные проблемы для африканских стран в плане образования, урбанизации, культуры и т.д. В частности, проблема избытка рабочей силы станет еще более острой в Африке</a:t>
            </a:r>
          </a:p>
          <a:p>
            <a:pPr algn="just"/>
            <a:r>
              <a:rPr lang="en-US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К 2100 году на долю Африки может приходиться более 40% населения мира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3140968"/>
            <a:ext cx="4420915" cy="345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7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406640" cy="10192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Десять стран с самой низкой средней продолжительностью обучения в 2018 году</a:t>
            </a:r>
            <a:endParaRPr lang="en-GB" sz="24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09" y="1268760"/>
            <a:ext cx="7131067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6426" y="5445224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Четыре страны с самым низким показателем, отмеченные черными полосами, – это страны </a:t>
            </a:r>
            <a:r>
              <a:rPr lang="ru-RU" dirty="0" err="1"/>
              <a:t>Сахеля</a:t>
            </a:r>
            <a:r>
              <a:rPr lang="en-GB" dirty="0" smtClean="0"/>
              <a:t>. </a:t>
            </a:r>
          </a:p>
          <a:p>
            <a:endParaRPr lang="en-GB" sz="1400" dirty="0"/>
          </a:p>
          <a:p>
            <a:r>
              <a:rPr lang="ru-RU" sz="1400" dirty="0" smtClean="0"/>
              <a:t>Источник</a:t>
            </a:r>
            <a:r>
              <a:rPr lang="en-GB" sz="1400" dirty="0" smtClean="0"/>
              <a:t>:  </a:t>
            </a:r>
            <a:r>
              <a:rPr lang="en-GB" sz="1400" dirty="0"/>
              <a:t>Korotayev &amp; </a:t>
            </a:r>
            <a:r>
              <a:rPr lang="en-GB" sz="1400" dirty="0" err="1"/>
              <a:t>Ustyuzhanin</a:t>
            </a:r>
            <a:r>
              <a:rPr lang="en-GB" sz="1400" dirty="0"/>
              <a:t>, 2021, </a:t>
            </a:r>
            <a:r>
              <a:rPr lang="ru-RU" sz="1400" dirty="0" smtClean="0"/>
              <a:t>на основе данных </a:t>
            </a:r>
            <a:r>
              <a:rPr lang="en-GB" sz="1400" dirty="0" smtClean="0"/>
              <a:t>UNDP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4978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534400" cy="1368152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Африка — главный мировой резерв людей трудоспособного возраста</a:t>
            </a:r>
            <a:endParaRPr lang="en-GB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83773" y="1844824"/>
            <a:ext cx="78488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С </a:t>
            </a:r>
            <a:r>
              <a:rPr lang="ru-RU" sz="2200" dirty="0"/>
              <a:t>другой стороны, быстрый рост населения Африки на фоне низкого снижения </a:t>
            </a:r>
            <a:r>
              <a:rPr lang="ru-RU" sz="2200" dirty="0" smtClean="0"/>
              <a:t>рождаемости</a:t>
            </a:r>
            <a:r>
              <a:rPr lang="ru-RU" sz="2200" dirty="0"/>
              <a:t>, создает и будет продолжать создавать огромные демографические </a:t>
            </a:r>
            <a:r>
              <a:rPr lang="ru-RU" sz="2200" dirty="0" smtClean="0"/>
              <a:t>дивиденды </a:t>
            </a:r>
            <a:r>
              <a:rPr lang="ru-RU" sz="2200" dirty="0"/>
              <a:t>во многих африканских странах</a:t>
            </a:r>
            <a:r>
              <a:rPr lang="ru-RU" sz="2200" dirty="0" smtClean="0"/>
              <a:t>.</a:t>
            </a:r>
            <a:endParaRPr lang="en-GB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583562"/>
            <a:ext cx="3865612" cy="23871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3744590"/>
            <a:ext cx="4737179" cy="206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108012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Суммарные коэффициенты рождаемости в различных регионах мира в 2021 году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w16se="http://schemas.microsoft.com/office/word/2015/wordml/symex" xmlns:w16cid="http://schemas.microsoft.com/office/word/2016/wordml/cid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763EA1D9-98C1-4A9E-B8A4-8296C3BD7B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5386192"/>
              </p:ext>
            </p:extLst>
          </p:nvPr>
        </p:nvGraphicFramePr>
        <p:xfrm>
          <a:off x="683568" y="1556792"/>
          <a:ext cx="7704855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95736" y="609329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i="1" dirty="0" smtClean="0"/>
              <a:t>Источник данных: </a:t>
            </a:r>
            <a:r>
              <a:rPr lang="en-US" sz="1400" dirty="0" smtClean="0"/>
              <a:t>UN </a:t>
            </a:r>
            <a:r>
              <a:rPr lang="en-US" sz="1400" dirty="0"/>
              <a:t>Population Division database (2022)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25064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931" y="332656"/>
            <a:ext cx="8064896" cy="135636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Африка — главный мировой резерв людей трудоспособного возраста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696740"/>
            <a:ext cx="79285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растущее население черного континента может стать очень мощным трудовым ресурсом для стареющих </a:t>
            </a:r>
            <a:r>
              <a:rPr lang="ru-RU" dirty="0" smtClean="0"/>
              <a:t>стран;</a:t>
            </a:r>
            <a:r>
              <a:rPr lang="en-GB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вовлечение </a:t>
            </a:r>
            <a:r>
              <a:rPr lang="ru-RU" dirty="0"/>
              <a:t>образованной африканской  молодежи в систему удаленной работы  в глобальном Севере – это проект на десятилетия, который одновременно </a:t>
            </a:r>
            <a:r>
              <a:rPr lang="ru-RU" dirty="0" smtClean="0"/>
              <a:t>смягчит </a:t>
            </a:r>
            <a:r>
              <a:rPr lang="ru-RU" dirty="0"/>
              <a:t>проблему нехватки трудовых ресурсов в Западной </a:t>
            </a:r>
            <a:r>
              <a:rPr lang="ru-RU" dirty="0" smtClean="0"/>
              <a:t>мире;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может стать одним из способов снизить безработицу в Африке, поднять уровень жизни в этих странах</a:t>
            </a:r>
            <a:r>
              <a:rPr lang="en-GB" dirty="0" smtClean="0"/>
              <a:t>. </a:t>
            </a:r>
            <a:endParaRPr lang="en-GB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53" y="4005064"/>
            <a:ext cx="6018259" cy="256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5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406640" cy="10030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Рост экономики Африки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59002"/>
            <a:ext cx="47525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Экономический рост Африки, который неизбежен, учитывая рост населения и </a:t>
            </a:r>
            <a:r>
              <a:rPr lang="ru-RU" dirty="0" smtClean="0"/>
              <a:t>необходимость </a:t>
            </a:r>
            <a:r>
              <a:rPr lang="ru-RU" dirty="0"/>
              <a:t>вытащить людей из крайней нищеты, может стать все более важным </a:t>
            </a:r>
            <a:r>
              <a:rPr lang="ru-RU" dirty="0" smtClean="0"/>
              <a:t>источником </a:t>
            </a:r>
            <a:r>
              <a:rPr lang="ru-RU" dirty="0"/>
              <a:t>глобального </a:t>
            </a:r>
            <a:r>
              <a:rPr lang="ru-RU" dirty="0" smtClean="0"/>
              <a:t>роста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ru-RU" dirty="0"/>
              <a:t>Уже сейчас ряд африканских стран имеют темпы роста ВВП выше среднемировых</a:t>
            </a:r>
            <a:r>
              <a:rPr lang="ru-RU" dirty="0" smtClean="0"/>
              <a:t>.</a:t>
            </a:r>
            <a:endParaRPr lang="en-US" dirty="0" smtClean="0"/>
          </a:p>
          <a:p>
            <a:pPr algn="just"/>
            <a:r>
              <a:rPr lang="en-US" dirty="0" smtClean="0"/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Так в 2022 году из 50 наиболее  быстро растущих экономик  мира 19 это африканские экономики. В то же время западных экономик в этом списке почти нет. </a:t>
            </a:r>
            <a:r>
              <a:rPr lang="en-US" dirty="0" smtClean="0"/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Среди 30 стран с самым высоким средним ростом ВВП за 5 лет (2018–2022 гг.) 20 были африканскими</a:t>
            </a:r>
            <a:r>
              <a:rPr lang="en-US" dirty="0" smtClean="0"/>
              <a:t>. </a:t>
            </a:r>
            <a:endParaRPr lang="en-GB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6227949"/>
            <a:ext cx="51845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Источник</a:t>
            </a:r>
            <a:r>
              <a:rPr lang="en-US" sz="1400" i="1" dirty="0" smtClean="0"/>
              <a:t>: </a:t>
            </a:r>
            <a:r>
              <a:rPr lang="en-US" sz="1400" dirty="0" smtClean="0"/>
              <a:t>https</a:t>
            </a:r>
            <a:r>
              <a:rPr lang="en-US" sz="1400" dirty="0"/>
              <a:t>://gfmag.com/data/countries-highest-gdp-growth/</a:t>
            </a:r>
            <a:endParaRPr lang="ru-RU" sz="1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671293"/>
              </p:ext>
            </p:extLst>
          </p:nvPr>
        </p:nvGraphicFramePr>
        <p:xfrm>
          <a:off x="5292080" y="1196752"/>
          <a:ext cx="3240360" cy="46085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5614"/>
                <a:gridCol w="964746"/>
              </a:tblGrid>
              <a:tr h="5667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GDP Growth 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Niger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South Sudan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25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Democratic Republic of the Congo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Rwanda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Mauritius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Equatorial Guinea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Côte d’Ivoire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Benin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Egypt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Kenya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The Gambia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100">
                          <a:effectLst/>
                        </a:rPr>
                        <a:t>Togo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100">
                          <a:effectLst/>
                        </a:rPr>
                        <a:t>Ghana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100">
                          <a:effectLst/>
                        </a:rPr>
                        <a:t>Cabo Verde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100">
                          <a:effectLst/>
                        </a:rPr>
                        <a:t>Madagascar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100">
                          <a:effectLst/>
                        </a:rPr>
                        <a:t>Senegal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Mauritania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Uganda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4.9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Tanzania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04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712968" cy="51514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Самые быстрорастущие экономики в 2018-2022 гг.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533477"/>
              </p:ext>
            </p:extLst>
          </p:nvPr>
        </p:nvGraphicFramePr>
        <p:xfrm>
          <a:off x="899592" y="764704"/>
          <a:ext cx="6984776" cy="56469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6592"/>
                <a:gridCol w="521680"/>
                <a:gridCol w="792088"/>
                <a:gridCol w="792088"/>
                <a:gridCol w="792088"/>
                <a:gridCol w="1008112"/>
                <a:gridCol w="1152128"/>
              </a:tblGrid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>
                          <a:effectLst/>
                        </a:rPr>
                        <a:t>Region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2018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2019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2020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2021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2022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5-Year </a:t>
                      </a:r>
                      <a:r>
                        <a:rPr lang="ru-RU" sz="700" dirty="0" err="1">
                          <a:effectLst/>
                        </a:rPr>
                        <a:t>Avg</a:t>
                      </a:r>
                      <a:r>
                        <a:rPr lang="ru-RU" sz="700" dirty="0">
                          <a:effectLst/>
                        </a:rPr>
                        <a:t>. GDP %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Libya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17.9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13.2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-59.7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177.3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3.5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30.4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Guyana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43.5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19.9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47.2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24.1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Ireland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Ethiopia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Mozambique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-1.2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Rwanda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-3.4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6.3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Bangladesh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7.9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Tajikistan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Benin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3.8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Tanzania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Côte d’Ivoire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6.2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Guinea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6.4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China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2.2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Vietnam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2.9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Burkina Faso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1.9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Niger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The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Gambia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-0.2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3450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Democratic Republic of the Congo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1.7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Eritrea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-0.6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2.9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Uzbekistan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1.9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Egypt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3.3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Kenya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-0.3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7.2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Togo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1.8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231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Dominican Republic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-6.7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12.3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Senegal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Djibouti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Ghana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Uganda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-1.4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>
                    <a:solidFill>
                      <a:srgbClr val="92D050"/>
                    </a:solidFill>
                  </a:tcPr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Tuvalu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13.9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</a:tr>
              <a:tr h="118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Maldives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-33.5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33.4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6.1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725" marR="40725" marT="0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267744" y="6401491"/>
            <a:ext cx="50405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 smtClean="0"/>
              <a:t>Source: </a:t>
            </a:r>
            <a:r>
              <a:rPr lang="en-US" sz="1400" dirty="0" smtClean="0"/>
              <a:t>https</a:t>
            </a:r>
            <a:r>
              <a:rPr lang="en-US" sz="1400" dirty="0"/>
              <a:t>://gfmag.com/data/countries-highest-gdp-growth/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033014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06640" cy="135636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Рост экономики Африки</a:t>
            </a:r>
            <a:endParaRPr lang="en-GB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700808"/>
            <a:ext cx="39604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/>
              <a:t>Мы полагаем, что  и число стран с высокими темпами экономического роста, и сами темпы роста будут расти. </a:t>
            </a:r>
            <a:r>
              <a:rPr lang="en-US" sz="2000" dirty="0" smtClean="0"/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/>
              <a:t>Африка вносит и будет все заметнее вносить свой вклад в процесс подтягивания третьего мира к первому, который был назван нами Великой конвергенцией</a:t>
            </a:r>
            <a:r>
              <a:rPr lang="ru-RU" sz="2000" dirty="0" smtClean="0"/>
              <a:t>.</a:t>
            </a:r>
            <a:endParaRPr lang="en-GB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720" y="1632026"/>
            <a:ext cx="3889585" cy="42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12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4684" y="332656"/>
            <a:ext cx="7406640" cy="1150925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«Запад» и «Остальной мир».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Великая </a:t>
            </a:r>
            <a:r>
              <a:rPr lang="ru-RU" sz="3200" b="1" dirty="0"/>
              <a:t>конвергенция</a:t>
            </a:r>
            <a:endParaRPr lang="en-GB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3581"/>
            <a:ext cx="6192688" cy="4239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1600" y="5805264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Динамика доли стран Запада («Запад») и остального мира («Остальные») в мировом ВВП (ППС), 1993–2023 гг. с прогнозом до 2028 г., %.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962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406640" cy="7200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Минеральные богатства Африки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96752"/>
            <a:ext cx="42484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Африка, </a:t>
            </a:r>
            <a:r>
              <a:rPr lang="ru-RU" dirty="0" smtClean="0"/>
              <a:t>занимает </a:t>
            </a:r>
            <a:r>
              <a:rPr lang="ru-RU" dirty="0">
                <a:solidFill>
                  <a:srgbClr val="FF0000"/>
                </a:solidFill>
              </a:rPr>
              <a:t>первое место </a:t>
            </a:r>
            <a:r>
              <a:rPr lang="ru-RU" dirty="0"/>
              <a:t>в мире по запасам </a:t>
            </a:r>
            <a:r>
              <a:rPr lang="en-US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марганца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хромитов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бокситов</a:t>
            </a: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золота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платиноидов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 </a:t>
            </a:r>
            <a:r>
              <a:rPr lang="ru-RU" dirty="0" smtClean="0"/>
              <a:t>кобальта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ванадия</a:t>
            </a: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алмазов</a:t>
            </a: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фосфоритов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флюорита</a:t>
            </a:r>
            <a:endParaRPr lang="en-US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второе</a:t>
            </a: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медь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асбест</a:t>
            </a: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урна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 </a:t>
            </a:r>
            <a:r>
              <a:rPr lang="ru-RU" dirty="0" smtClean="0"/>
              <a:t>сурьма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бериллий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графит</a:t>
            </a:r>
            <a:endParaRPr lang="en-US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843082"/>
            <a:ext cx="4139952" cy="41928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53777" y="1340768"/>
            <a:ext cx="248727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Многие из них пользуются большим спросом в современной электронной </a:t>
            </a:r>
            <a:r>
              <a:rPr lang="ru-RU" dirty="0" smtClean="0"/>
              <a:t>промышленности и зеленой энергетике.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37674" y="3501008"/>
            <a:ext cx="252028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Некоторые африканские страны (например, Чад, ДРК, Замбия, Намибия, Зимбабве) особенно богаты полезными ископаемыми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60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6552728" cy="115212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Минеральные богатства Африки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80112" y="1700808"/>
            <a:ext cx="325604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Посмотрите на карту на этом слайде, сколько полезных ископаемых имеется на этом континенте</a:t>
            </a:r>
            <a:r>
              <a:rPr lang="en-US" sz="1600" dirty="0" smtClean="0"/>
              <a:t>. </a:t>
            </a:r>
          </a:p>
          <a:p>
            <a:endParaRPr lang="en-US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Однако многие регионы геологоразведочными работами здесь еще недостаточно изучены. </a:t>
            </a:r>
            <a:endParaRPr lang="en-US" sz="1600" dirty="0" smtClean="0"/>
          </a:p>
          <a:p>
            <a:pPr algn="just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Развитие горнодобывающей промышленности Африки может частично помочь смягчить нехватку многих ресурсов, включая металлы, </a:t>
            </a:r>
            <a:r>
              <a:rPr lang="ru-RU" sz="1600" dirty="0" smtClean="0"/>
              <a:t>необходимые для </a:t>
            </a:r>
            <a:r>
              <a:rPr lang="ru-RU" sz="1600" dirty="0"/>
              <a:t>экологически чистой энергетики и электромобилей</a:t>
            </a:r>
            <a:r>
              <a:rPr lang="en-US" sz="1600" dirty="0" smtClean="0"/>
              <a:t>.</a:t>
            </a:r>
            <a:endParaRPr lang="ru-RU" sz="1600" dirty="0" smtClean="0"/>
          </a:p>
          <a:p>
            <a:endParaRPr lang="en-US" sz="1600" dirty="0"/>
          </a:p>
        </p:txBody>
      </p:sp>
      <p:pic>
        <p:nvPicPr>
          <p:cNvPr id="4" name="Рисунок 3" descr="Полезные ископаемые (Размер иллюстрации 189 KB)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4824536" cy="5517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457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406640" cy="115212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Соперничество за Африку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556792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В настоящее время обострилась борьба за влияние в Африке между крупнейшими державами</a:t>
            </a:r>
            <a:r>
              <a:rPr lang="en-US" dirty="0" smtClean="0"/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Соперничество за рынки, ресурсы и политическую поддержку усилится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Чем </a:t>
            </a:r>
            <a:r>
              <a:rPr lang="ru-RU" dirty="0"/>
              <a:t>быстрее будет развиваться Африка, тем активнее и острее будет идти геополитическая борьба за влияние в африканских </a:t>
            </a:r>
            <a:r>
              <a:rPr lang="ru-RU" dirty="0" smtClean="0"/>
              <a:t>странах и на Африканском континенте в целом</a:t>
            </a:r>
            <a:r>
              <a:rPr lang="en-US" dirty="0" smtClean="0"/>
              <a:t>. </a:t>
            </a:r>
            <a:endParaRPr lang="en-GB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3501008"/>
            <a:ext cx="4178009" cy="235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3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406640" cy="73116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Соперничество за Африку</a:t>
            </a:r>
            <a:endParaRPr lang="en-GB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700808"/>
            <a:ext cx="71287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 истории последних 150 лет было три периода, когда  борьба великих и крупных держав за Африку резко усиливалась</a:t>
            </a:r>
            <a:r>
              <a:rPr lang="en-US" dirty="0" smtClean="0"/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 настоящее время, то есть с 2010-х начинается третий этап активизации борьбы крупных держав за влияние в Африке. </a:t>
            </a:r>
            <a:r>
              <a:rPr lang="en-US" dirty="0" smtClean="0"/>
              <a:t> </a:t>
            </a: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Со стороны Запада </a:t>
            </a:r>
            <a:r>
              <a:rPr lang="ru-RU" dirty="0" smtClean="0"/>
              <a:t>и Индии оно </a:t>
            </a:r>
            <a:r>
              <a:rPr lang="ru-RU" dirty="0"/>
              <a:t>было подстегнуто активизацией там сначала Китая, а потом и </a:t>
            </a:r>
            <a:r>
              <a:rPr lang="ru-RU" dirty="0" smtClean="0"/>
              <a:t>России</a:t>
            </a:r>
            <a:r>
              <a:rPr lang="en-US" dirty="0" smtClean="0"/>
              <a:t>. </a:t>
            </a: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 настоящее время  пока на первом месте стоит экономический </a:t>
            </a:r>
            <a:r>
              <a:rPr lang="ru-RU" dirty="0" smtClean="0"/>
              <a:t>интерес.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Однако </a:t>
            </a:r>
            <a:r>
              <a:rPr lang="ru-RU" dirty="0"/>
              <a:t>для борющихся сторон также вновь стало важным перетянуть на свою сторону или хотя бы обеспечить формальный или фактический нейтралитет даже малозначимых </a:t>
            </a:r>
            <a:r>
              <a:rPr lang="ru-RU" dirty="0" smtClean="0"/>
              <a:t>стран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551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06640" cy="9361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Соперничество за Африку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305342"/>
            <a:ext cx="71287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Причины</a:t>
            </a:r>
            <a:r>
              <a:rPr lang="ru-RU" b="1" dirty="0">
                <a:solidFill>
                  <a:srgbClr val="FF0000"/>
                </a:solidFill>
              </a:rPr>
              <a:t>, по которым  возникает конкуренция за влияние на  страны Африки</a:t>
            </a:r>
            <a:r>
              <a:rPr lang="en-GB" dirty="0" smtClean="0"/>
              <a:t>:</a:t>
            </a:r>
          </a:p>
          <a:p>
            <a:endParaRPr lang="en-GB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Это </a:t>
            </a:r>
            <a:r>
              <a:rPr lang="ru-RU" dirty="0"/>
              <a:t>очень крупный рынок сбыта</a:t>
            </a:r>
            <a:r>
              <a:rPr lang="en-GB" dirty="0" smtClean="0"/>
              <a:t>.</a:t>
            </a:r>
            <a:endParaRPr lang="en-GB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Африканский рынок оружия является одним из самых быстрорастущих в мире. В результате обостряется геополитическая борьба между основными поставщиками вооружений</a:t>
            </a:r>
            <a:r>
              <a:rPr lang="ru-RU" dirty="0" smtClean="0"/>
              <a:t>.</a:t>
            </a:r>
            <a:r>
              <a:rPr lang="en-GB" dirty="0" smtClean="0"/>
              <a:t> </a:t>
            </a:r>
            <a:endParaRPr lang="en-GB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Африканские страны богаты природными ресурсами, включая стратегическое сырье</a:t>
            </a:r>
            <a:r>
              <a:rPr lang="ru-RU" dirty="0" smtClean="0"/>
              <a:t>.</a:t>
            </a:r>
            <a:r>
              <a:rPr lang="en-GB" dirty="0" smtClean="0"/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Растет также значение африканской нефти и газа.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 Важными факторами также являются военное сотрудничество, голоса африканских государств на международной арене и т.д</a:t>
            </a:r>
            <a:r>
              <a:rPr lang="ru-RU" dirty="0" smtClean="0"/>
              <a:t>.</a:t>
            </a:r>
            <a:r>
              <a:rPr lang="en-GB" dirty="0" smtClean="0"/>
              <a:t>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752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8680" y="116632"/>
            <a:ext cx="7406640" cy="97268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Соперничество за Африку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908720"/>
            <a:ext cx="849694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Существует несколько крупных и долгосрочных международных программ</a:t>
            </a:r>
            <a:r>
              <a:rPr lang="en-GB" b="1" dirty="0" smtClean="0">
                <a:solidFill>
                  <a:srgbClr val="C00000"/>
                </a:solidFill>
              </a:rPr>
              <a:t>.</a:t>
            </a:r>
            <a:endParaRPr lang="en-GB" b="1" dirty="0">
              <a:solidFill>
                <a:srgbClr val="C00000"/>
              </a:solidFill>
            </a:endParaRPr>
          </a:p>
          <a:p>
            <a:endParaRPr lang="en-GB" dirty="0" smtClean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b="1" dirty="0"/>
              <a:t>Китай </a:t>
            </a:r>
            <a:r>
              <a:rPr lang="ru-RU" dirty="0"/>
              <a:t>продвигает инициативу </a:t>
            </a:r>
            <a:r>
              <a:rPr lang="ru-RU" dirty="0">
                <a:solidFill>
                  <a:srgbClr val="FF0000"/>
                </a:solidFill>
              </a:rPr>
              <a:t>«Один пояс, один путь». </a:t>
            </a:r>
            <a:r>
              <a:rPr lang="ru-RU" dirty="0"/>
              <a:t>37 из 54 африканских стран подписали соглашение с Китаем по этой программе</a:t>
            </a:r>
            <a:r>
              <a:rPr lang="ru-RU" dirty="0" smtClean="0"/>
              <a:t>.</a:t>
            </a:r>
            <a:endParaRPr lang="en-GB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smtClean="0"/>
              <a:t>В </a:t>
            </a:r>
            <a:r>
              <a:rPr lang="ru-RU" dirty="0"/>
              <a:t>июле 2021 года </a:t>
            </a:r>
            <a:r>
              <a:rPr lang="ru-RU" b="1" dirty="0"/>
              <a:t>«Большая семерка» </a:t>
            </a:r>
            <a:r>
              <a:rPr lang="ru-RU" dirty="0"/>
              <a:t>запустила альтернативу китайской программе «Один пояс – один путь». Она называется «</a:t>
            </a:r>
            <a:r>
              <a:rPr lang="ru-RU" dirty="0">
                <a:solidFill>
                  <a:srgbClr val="FF0000"/>
                </a:solidFill>
              </a:rPr>
              <a:t>Восстановить лучший мир»</a:t>
            </a:r>
            <a:r>
              <a:rPr lang="ru-RU" dirty="0"/>
              <a:t> (B3W). Они пообещали не менее 40 триллионов долларов к 2035 году на инфраструктурные проекты в странах с низкими доходами (а большинство из этих стран находятся в Тропической Африке).</a:t>
            </a:r>
            <a:endParaRPr lang="en-GB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/>
              <a:t>В 2017 году </a:t>
            </a:r>
            <a:r>
              <a:rPr lang="ru-RU" b="1" dirty="0"/>
              <a:t>Индия и Япония </a:t>
            </a:r>
            <a:r>
              <a:rPr lang="ru-RU" dirty="0"/>
              <a:t>запустили </a:t>
            </a:r>
            <a:r>
              <a:rPr lang="ru-RU" dirty="0">
                <a:solidFill>
                  <a:srgbClr val="FF0000"/>
                </a:solidFill>
              </a:rPr>
              <a:t>Азиатско-африканский коридор роста </a:t>
            </a:r>
            <a:r>
              <a:rPr lang="ru-RU" dirty="0"/>
              <a:t>(AAGC).</a:t>
            </a:r>
            <a:endParaRPr lang="en-GB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4149080"/>
            <a:ext cx="4644008" cy="244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2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406640" cy="792088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                 </a:t>
            </a:r>
            <a:r>
              <a:rPr lang="ru-RU" b="1" dirty="0"/>
              <a:t>Китай </a:t>
            </a:r>
            <a:r>
              <a:rPr lang="ru-RU" b="1" dirty="0" smtClean="0"/>
              <a:t>и Африка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1126" y="764704"/>
            <a:ext cx="773328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60000" algn="just">
              <a:buFont typeface="Wingdings" panose="05000000000000000000" pitchFamily="2" charset="2"/>
              <a:buChar char="§"/>
            </a:pPr>
            <a:r>
              <a:rPr lang="ru-RU" sz="2000" dirty="0"/>
              <a:t>Потребность в ресурсах способствовала быстрому росту торговли Китая с Африкой – с 11 миллиардов долларов в 2000 году до почти 300 миллиардов долларов в 2022 году</a:t>
            </a:r>
            <a:r>
              <a:rPr lang="ru-RU" sz="2000" dirty="0" smtClean="0"/>
              <a:t>.</a:t>
            </a:r>
          </a:p>
          <a:p>
            <a:pPr indent="-360000" algn="just">
              <a:buFont typeface="Wingdings" panose="05000000000000000000" pitchFamily="2" charset="2"/>
              <a:buChar char="§"/>
            </a:pPr>
            <a:r>
              <a:rPr lang="ru-RU" sz="2000" dirty="0" smtClean="0"/>
              <a:t>Это </a:t>
            </a:r>
            <a:r>
              <a:rPr lang="ru-RU" sz="2000" dirty="0"/>
              <a:t>экономическое влияние быстро переходит в геоэкономическое влияние (инвестиции, акции горнодобывающей промышленности, модернизация инфраструктуры и портов, кредиты, растущая долговая зависимость стран от Китая</a:t>
            </a:r>
            <a:r>
              <a:rPr lang="ru-RU" sz="2000" dirty="0" smtClean="0"/>
              <a:t>).</a:t>
            </a:r>
          </a:p>
          <a:p>
            <a:pPr indent="-360000" algn="just">
              <a:buFont typeface="Wingdings" panose="05000000000000000000" pitchFamily="2" charset="2"/>
              <a:buChar char="§"/>
            </a:pPr>
            <a:r>
              <a:rPr lang="ru-RU" sz="2000" dirty="0" smtClean="0"/>
              <a:t>37 </a:t>
            </a:r>
            <a:r>
              <a:rPr lang="ru-RU" sz="2000" dirty="0"/>
              <a:t>из 54 африканских стран подписали соглашение с Китаем в рамках инициативы «Один пояс, один путь». Однако сейчас этот проект в некоторых местах застопорился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0" b="4583"/>
          <a:stretch/>
        </p:blipFill>
        <p:spPr bwMode="auto">
          <a:xfrm>
            <a:off x="2191105" y="4149080"/>
            <a:ext cx="4984710" cy="246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1249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65916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Франция и Африка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412776"/>
            <a:ext cx="7704856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Французская политика во многом характеризуется преемственностью и восходит к концепции президента Шарля де </a:t>
            </a:r>
            <a:r>
              <a:rPr lang="ru-RU" sz="2000" dirty="0" smtClean="0"/>
              <a:t>Голля </a:t>
            </a:r>
            <a:r>
              <a:rPr lang="en-GB" sz="2000" dirty="0" smtClean="0"/>
              <a:t>“</a:t>
            </a:r>
            <a:r>
              <a:rPr lang="en-GB" sz="2000" dirty="0" err="1" smtClean="0"/>
              <a:t>Françafrique</a:t>
            </a:r>
            <a:r>
              <a:rPr lang="en-GB" sz="2000" dirty="0" smtClean="0"/>
              <a:t>”.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Эта стратегия была основана на идее, что, хотя Франция отказалась от своих колоний, она должна сохранить исключительное право на освоение африканских ресурсов и рынков</a:t>
            </a:r>
            <a:r>
              <a:rPr lang="ru-RU" sz="2000" dirty="0" smtClean="0"/>
              <a:t>.</a:t>
            </a:r>
            <a:endParaRPr lang="en-GB" sz="20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Однако </a:t>
            </a:r>
            <a:r>
              <a:rPr lang="ru-RU" sz="2000" dirty="0"/>
              <a:t>политика модернизируется перед лицом растущей конкуренции со стороны других держав</a:t>
            </a:r>
            <a:r>
              <a:rPr lang="ru-RU" sz="2000" dirty="0" smtClean="0"/>
              <a:t>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Последние </a:t>
            </a:r>
            <a:r>
              <a:rPr lang="ru-RU" sz="2000" dirty="0"/>
              <a:t>события в Нигере и ряде других стран свидетельствуют о кризисе французской африканской политики в ряде стран, откуда они начали вытесняться Россией и США</a:t>
            </a:r>
            <a:r>
              <a:rPr lang="ru-RU" sz="2000" dirty="0" smtClean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5209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58715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США в Африке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347" y="1592429"/>
            <a:ext cx="7992888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Действия Китая и России также заставили США уделять больше внимания Тропической Африке. </a:t>
            </a:r>
            <a:endParaRPr lang="ru-RU" sz="20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 </a:t>
            </a:r>
            <a:r>
              <a:rPr lang="ru-RU" sz="2000" dirty="0"/>
              <a:t>К сожалению, США часто используют проверенный американский арсенал против нежелательных режимов: борьбу за «демократизацию» страны и против нарушений прав человека.</a:t>
            </a:r>
            <a:endParaRPr lang="en-GB" sz="20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 smtClean="0"/>
              <a:t> </a:t>
            </a:r>
            <a:r>
              <a:rPr lang="ru-RU" sz="2000" dirty="0"/>
              <a:t>Обычно это заканчивается ослаблением режима и внутренней дестабилизацией или поддержкой сепаратистов. Ливия и Судан – красноречивые примеры.</a:t>
            </a:r>
            <a:endParaRPr lang="ru-RU" sz="20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Результат </a:t>
            </a:r>
            <a:r>
              <a:rPr lang="ru-RU" sz="2000" dirty="0"/>
              <a:t>обычно плохой. В частности, взрыв терроризма в </a:t>
            </a:r>
            <a:r>
              <a:rPr lang="ru-RU" sz="2000" dirty="0" err="1" smtClean="0"/>
              <a:t>Сахеле</a:t>
            </a:r>
            <a:r>
              <a:rPr lang="ru-RU" sz="2000" dirty="0" smtClean="0"/>
              <a:t> </a:t>
            </a:r>
            <a:r>
              <a:rPr lang="ru-RU" sz="2000" dirty="0"/>
              <a:t>начался только с 2012 года, после свержения режима Каддафи.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66343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332656"/>
            <a:ext cx="7406640" cy="515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Индия и Африка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980728"/>
            <a:ext cx="8022554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Индия всегда тесно сотрудничала с африканскими странами, в частности через Движение неприсоединения и Группу 77</a:t>
            </a:r>
            <a:r>
              <a:rPr lang="ru-RU" dirty="0" smtClean="0"/>
              <a:t>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Совсем </a:t>
            </a:r>
            <a:r>
              <a:rPr lang="ru-RU" dirty="0"/>
              <a:t>недавно, особенно с 2014 года, Индия стала более активно сотрудничать с африканским континентом. Премьер-министр </a:t>
            </a:r>
            <a:r>
              <a:rPr lang="ru-RU" dirty="0" err="1"/>
              <a:t>Нарендра</a:t>
            </a:r>
            <a:r>
              <a:rPr lang="ru-RU" dirty="0"/>
              <a:t> </a:t>
            </a:r>
            <a:r>
              <a:rPr lang="ru-RU" dirty="0" err="1"/>
              <a:t>Моди</a:t>
            </a:r>
            <a:r>
              <a:rPr lang="ru-RU" dirty="0"/>
              <a:t> заявил: «Африка будет главным приоритетом для Индии</a:t>
            </a:r>
            <a:r>
              <a:rPr lang="ru-RU" dirty="0" smtClean="0"/>
              <a:t>».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В 2017 году Индия и Япония запустили Азиатско-африканский коридор роста (AAGC), соединяющий Южную и Восточную Азию с африканским континентом. Его ценность заключается в его межконтинентальном характере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endParaRPr lang="en-GB" dirty="0"/>
          </a:p>
          <a:p>
            <a:pPr indent="360000" algn="ctr"/>
            <a:r>
              <a:rPr lang="ru-RU" dirty="0"/>
              <a:t>На следующем слайде показаны страны, участвующие в этом объединении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endParaRPr lang="en-GB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194" r="4057" b="6762"/>
          <a:stretch/>
        </p:blipFill>
        <p:spPr>
          <a:xfrm>
            <a:off x="2771800" y="4120049"/>
            <a:ext cx="4032448" cy="249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1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65916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Индия и Африка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93643" y="1412776"/>
            <a:ext cx="3960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Азиатско-африканский коридор роста </a:t>
            </a:r>
            <a:r>
              <a:rPr lang="en-GB" sz="1600" dirty="0" smtClean="0"/>
              <a:t>   </a:t>
            </a:r>
            <a:endParaRPr lang="en-GB" sz="1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" r="1465" b="2322"/>
          <a:stretch/>
        </p:blipFill>
        <p:spPr bwMode="auto">
          <a:xfrm>
            <a:off x="5220072" y="1268760"/>
            <a:ext cx="3172659" cy="453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563" y="2438470"/>
            <a:ext cx="4562475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8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4684" y="332656"/>
            <a:ext cx="7406640" cy="515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Россия и Африка</a:t>
            </a:r>
            <a:endParaRPr lang="en-GB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7520" y="908720"/>
            <a:ext cx="85689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Отношения между африканскими странами и Российской Федерацией развиваются быстрыми темпами</a:t>
            </a:r>
            <a:r>
              <a:rPr lang="ru-RU" sz="1600" dirty="0" smtClean="0"/>
              <a:t>. В </a:t>
            </a:r>
            <a:r>
              <a:rPr lang="ru-RU" sz="1600" dirty="0"/>
              <a:t>этом отношении Россия имеет ряд важных преимуществ:</a:t>
            </a:r>
            <a:r>
              <a:rPr lang="en-GB" sz="1600" dirty="0" smtClean="0"/>
              <a:t>:</a:t>
            </a:r>
            <a:endParaRPr lang="ru-RU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отсутствие наследия колониализма</a:t>
            </a:r>
            <a:r>
              <a:rPr lang="ru-RU" sz="1600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положительные </a:t>
            </a:r>
            <a:r>
              <a:rPr lang="ru-RU" sz="1600" dirty="0"/>
              <a:t>воспоминания о помощи СССР</a:t>
            </a:r>
            <a:r>
              <a:rPr lang="ru-RU" sz="1600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в </a:t>
            </a:r>
            <a:r>
              <a:rPr lang="ru-RU" sz="1600" dirty="0"/>
              <a:t>отличие от США и Европы, Россия не навязывает демократию, зеленую энергетику, ЛГБТ или другие западные «ценности», которые африканское население не хочет принимать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/>
              <a:t>Поэтому России доверяют все больше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Саммит Россия-Африка в июле 2023 года является свидетельством роста российско-африканских отношений</a:t>
            </a:r>
            <a:r>
              <a:rPr lang="ru-RU" sz="1600" dirty="0" smtClean="0"/>
              <a:t>. Из </a:t>
            </a:r>
            <a:r>
              <a:rPr lang="ru-RU" sz="1600" dirty="0"/>
              <a:t>54 африканских стран 45 стран прислали свои делегации.</a:t>
            </a:r>
            <a:endParaRPr lang="en-GB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3789040"/>
            <a:ext cx="4055486" cy="270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7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039270" y="1063685"/>
            <a:ext cx="20118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ru-RU" dirty="0" smtClean="0">
                <a:solidFill>
                  <a:srgbClr val="FF0000"/>
                </a:solidFill>
              </a:rPr>
              <a:t>Главы государств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119677" y="4005064"/>
            <a:ext cx="2143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Премьер-министры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1362571"/>
            <a:ext cx="19716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1184"/>
          <a:stretch/>
        </p:blipFill>
        <p:spPr bwMode="auto">
          <a:xfrm>
            <a:off x="414000" y="1638796"/>
            <a:ext cx="2295525" cy="21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1964638"/>
            <a:ext cx="16859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2197233"/>
            <a:ext cx="18859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81" y="2399765"/>
            <a:ext cx="21145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2705423"/>
            <a:ext cx="235267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2967898"/>
            <a:ext cx="23907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40" y="3162142"/>
            <a:ext cx="22764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02" y="3384320"/>
            <a:ext cx="16383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445" y="3222395"/>
            <a:ext cx="22764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012" y="1422328"/>
            <a:ext cx="19907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587" y="1647957"/>
            <a:ext cx="200977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838" y="1916733"/>
            <a:ext cx="24384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838" y="2197233"/>
            <a:ext cx="20002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838" y="2457773"/>
            <a:ext cx="2057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445" y="2727080"/>
            <a:ext cx="169545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838" y="2971642"/>
            <a:ext cx="28098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853" y="3479570"/>
            <a:ext cx="1714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" y="4374396"/>
            <a:ext cx="238125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111" y="4364871"/>
            <a:ext cx="2095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00" y="4897471"/>
            <a:ext cx="2276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75" y="4672186"/>
            <a:ext cx="18669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" y="4653136"/>
            <a:ext cx="26384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01" y="232242"/>
            <a:ext cx="7690848" cy="831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57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06640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ЦИВИЛИЗАЦИОННЫЕ </a:t>
            </a:r>
            <a:r>
              <a:rPr lang="ru-RU" sz="3600" dirty="0" smtClean="0"/>
              <a:t>ОСОБЕННОСТИ</a:t>
            </a:r>
            <a:r>
              <a:rPr lang="en-US" sz="3600" dirty="0" smtClean="0"/>
              <a:t>: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 smtClean="0"/>
              <a:t>религии Африки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7" b="7415"/>
          <a:stretch/>
        </p:blipFill>
        <p:spPr bwMode="auto">
          <a:xfrm>
            <a:off x="1043608" y="1760193"/>
            <a:ext cx="7200800" cy="44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6826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406640" cy="1080120"/>
          </a:xfrm>
        </p:spPr>
        <p:txBody>
          <a:bodyPr/>
          <a:lstStyle/>
          <a:p>
            <a:pPr algn="ctr"/>
            <a:r>
              <a:rPr lang="ru-RU" dirty="0" smtClean="0"/>
              <a:t>Народы Африки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69" y="970605"/>
            <a:ext cx="6258815" cy="569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50812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406640" cy="1008112"/>
          </a:xfrm>
        </p:spPr>
        <p:txBody>
          <a:bodyPr/>
          <a:lstStyle/>
          <a:p>
            <a:pPr algn="ctr"/>
            <a:r>
              <a:rPr lang="ru-RU" dirty="0"/>
              <a:t>Африканские языки</a:t>
            </a:r>
            <a:endParaRPr lang="en-GB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45600"/>
            <a:ext cx="5040559" cy="557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93529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Заключение</a:t>
            </a:r>
            <a:endParaRPr lang="en-GB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2060848"/>
            <a:ext cx="6912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 заключение этой презентации </a:t>
            </a:r>
            <a:r>
              <a:rPr lang="ru-RU" sz="2400" dirty="0" smtClean="0"/>
              <a:t>хотел </a:t>
            </a:r>
            <a:r>
              <a:rPr lang="ru-RU" sz="2400" dirty="0"/>
              <a:t>бы еще раз подчеркнуть, что Африка является самым быстрорастущим континентом, и ее рост (демографический, экономический, культурный и т. д.) неизбежно будет влиять </a:t>
            </a:r>
            <a:r>
              <a:rPr lang="ru-RU" sz="2400" dirty="0" smtClean="0"/>
              <a:t>(в различных аспектах, </a:t>
            </a:r>
            <a:r>
              <a:rPr lang="ru-RU" sz="2400" dirty="0"/>
              <a:t>как </a:t>
            </a:r>
            <a:r>
              <a:rPr lang="ru-RU" sz="2400" dirty="0" smtClean="0"/>
              <a:t>положительно, </a:t>
            </a:r>
            <a:r>
              <a:rPr lang="ru-RU" sz="2400" dirty="0"/>
              <a:t>так и </a:t>
            </a:r>
            <a:r>
              <a:rPr lang="ru-RU" sz="2400" dirty="0" smtClean="0"/>
              <a:t>отрицательно) </a:t>
            </a:r>
            <a:r>
              <a:rPr lang="ru-RU" sz="2400" dirty="0"/>
              <a:t>на </a:t>
            </a:r>
            <a:r>
              <a:rPr lang="ru-RU" sz="2400" dirty="0" smtClean="0"/>
              <a:t>Мир-Систему </a:t>
            </a:r>
            <a:r>
              <a:rPr lang="ru-RU" sz="2400" dirty="0"/>
              <a:t>(и чем дальше, тем сильнее</a:t>
            </a:r>
            <a:r>
              <a:rPr lang="ru-RU" sz="2400" dirty="0" smtClean="0"/>
              <a:t>). Итак</a:t>
            </a:r>
            <a:r>
              <a:rPr lang="ru-RU" sz="2400" dirty="0"/>
              <a:t>, в некотором смысле мы ожидаем, </a:t>
            </a:r>
            <a:r>
              <a:rPr lang="ru-RU" sz="2400" dirty="0">
                <a:solidFill>
                  <a:srgbClr val="FF0000"/>
                </a:solidFill>
              </a:rPr>
              <a:t>что XXI век станет веком Африки</a:t>
            </a:r>
            <a:r>
              <a:rPr lang="ru-RU" sz="2400" dirty="0" smtClean="0">
                <a:solidFill>
                  <a:srgbClr val="FF0000"/>
                </a:solidFill>
              </a:rPr>
              <a:t>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08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5696" y="2276872"/>
            <a:ext cx="5340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СПАСИБО ЗА ВНИМАНИЕ</a:t>
            </a:r>
            <a:r>
              <a:rPr lang="en-US" sz="3200" b="1" dirty="0" smtClean="0">
                <a:solidFill>
                  <a:srgbClr val="7030A0"/>
                </a:solidFill>
              </a:rPr>
              <a:t>!</a:t>
            </a:r>
            <a:endParaRPr lang="en-GB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52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3943</TotalTime>
  <Words>2143</Words>
  <Application>Microsoft Office PowerPoint</Application>
  <PresentationFormat>Экран (4:3)</PresentationFormat>
  <Paragraphs>433</Paragraphs>
  <Slides>50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Базис</vt:lpstr>
      <vt:lpstr>Африка – континент будущего. Проблемы, перспективы, цивилизационные особенности</vt:lpstr>
      <vt:lpstr>Презентация PowerPoint</vt:lpstr>
      <vt:lpstr>ФИЛОСОФИЯ ИСТОРИИ И ИСТОРИЧЕСКОГО ПРОЦЕССА</vt:lpstr>
      <vt:lpstr>ПОЛИТИЧЕСКАЯ АНТРОПОЛОГИЯ </vt:lpstr>
      <vt:lpstr>СОЦИАЛЬНАЯ ЭВОЛЮЦИЯ И ГЛОБАЛЬНЫЕ ПРОЦЕССЫ</vt:lpstr>
      <vt:lpstr>КОНДРАТЬЕВСКИЕ ВОЛНЫ</vt:lpstr>
      <vt:lpstr>ВОСТОК</vt:lpstr>
      <vt:lpstr>ЦИКЛЫ И КРИЗИСЫ</vt:lpstr>
      <vt:lpstr>ГЛОБАЛИЗАЦИЯ</vt:lpstr>
      <vt:lpstr>ИСТОРИЧЕСКАЯ ГЛОБАЛИСТИКА</vt:lpstr>
      <vt:lpstr>ГЛОБАЛЬНЫЕ ПОЛИТИЧЕСКИЕ ПРОЦЕССЫ</vt:lpstr>
      <vt:lpstr>КИБЕРНЕТИЧЕСКАЯ РЕВОЛЮЦИЯ; ФИЛОСОФИЯ И ИСТОРИЯ ТЕХНОЛОГИЙ</vt:lpstr>
      <vt:lpstr>РЕВОЛЮЦИИ</vt:lpstr>
      <vt:lpstr>ФУТУРОЛОГИЯ</vt:lpstr>
      <vt:lpstr>Африка в 21 столетии</vt:lpstr>
      <vt:lpstr>Африки как интегральная тема</vt:lpstr>
      <vt:lpstr>Как увидеть блестящее будущее через завесу проблем?</vt:lpstr>
      <vt:lpstr>Главные идеи презентации</vt:lpstr>
      <vt:lpstr>Главные идеи презентации</vt:lpstr>
      <vt:lpstr>Презентация PowerPoint</vt:lpstr>
      <vt:lpstr>Африка: проблемы и перспективы</vt:lpstr>
      <vt:lpstr>Африка: проблемы и перспективы</vt:lpstr>
      <vt:lpstr>Африка: проблемы и перспективы</vt:lpstr>
      <vt:lpstr>Африка: проблемы и перспективы</vt:lpstr>
      <vt:lpstr>Десять стран с самой низкой средней продолжительностью обучения в 2018 году</vt:lpstr>
      <vt:lpstr>Африка — главный мировой резерв людей трудоспособного возраста</vt:lpstr>
      <vt:lpstr>Суммарные коэффициенты рождаемости в различных регионах мира в 2021 году</vt:lpstr>
      <vt:lpstr>Африка — главный мировой резерв людей трудоспособного возраста</vt:lpstr>
      <vt:lpstr>Рост экономики Африки</vt:lpstr>
      <vt:lpstr>Самые быстрорастущие экономики в 2018-2022 гг.</vt:lpstr>
      <vt:lpstr>Рост экономики Африки</vt:lpstr>
      <vt:lpstr>«Запад» и «Остальной мир».  Великая конвергенция</vt:lpstr>
      <vt:lpstr>Минеральные богатства Африки</vt:lpstr>
      <vt:lpstr>Минеральные богатства Африки</vt:lpstr>
      <vt:lpstr>Соперничество за Африку</vt:lpstr>
      <vt:lpstr>Соперничество за Африку</vt:lpstr>
      <vt:lpstr>Соперничество за Африку</vt:lpstr>
      <vt:lpstr>Соперничество за Африку</vt:lpstr>
      <vt:lpstr>                 Китай и Африка </vt:lpstr>
      <vt:lpstr>Франция и Африка</vt:lpstr>
      <vt:lpstr>США в Африке</vt:lpstr>
      <vt:lpstr>Индия и Африка</vt:lpstr>
      <vt:lpstr>Индия и Африка</vt:lpstr>
      <vt:lpstr>Россия и Африка</vt:lpstr>
      <vt:lpstr>Презентация PowerPoint</vt:lpstr>
      <vt:lpstr>ЦИВИЛИЗАЦИОННЫЕ ОСОБЕННОСТИ:  религии Африки</vt:lpstr>
      <vt:lpstr>Народы Африки</vt:lpstr>
      <vt:lpstr>Африканские языки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 – THE CONTINENT OF THE FUTURE. CHALLENGES AND OPPORTUNITIES OF AFRICA'S GLOBAL ENGAGEMENT</dc:title>
  <dc:creator>Еманова Елена</dc:creator>
  <cp:lastModifiedBy>Еманова Елена</cp:lastModifiedBy>
  <cp:revision>150</cp:revision>
  <dcterms:created xsi:type="dcterms:W3CDTF">2024-02-21T12:57:22Z</dcterms:created>
  <dcterms:modified xsi:type="dcterms:W3CDTF">2024-06-25T08:26:41Z</dcterms:modified>
</cp:coreProperties>
</file>